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63" r:id="rId3"/>
    <p:sldId id="303" r:id="rId4"/>
    <p:sldId id="304" r:id="rId5"/>
    <p:sldId id="309" r:id="rId6"/>
    <p:sldId id="310" r:id="rId7"/>
    <p:sldId id="311" r:id="rId8"/>
  </p:sldIdLst>
  <p:sldSz cx="12192000" cy="6858000"/>
  <p:notesSz cx="6858000" cy="9144000"/>
  <p:embeddedFontLst>
    <p:embeddedFont>
      <p:font typeface="Barlow ExtraBold" pitchFamily="2" charset="77"/>
      <p:bold r:id="rId11"/>
      <p:italic r:id="rId12"/>
      <p:boldItalic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624" userDrawn="1">
          <p15:clr>
            <a:srgbClr val="A4A3A4"/>
          </p15:clr>
        </p15:guide>
        <p15:guide id="3" pos="7056" userDrawn="1">
          <p15:clr>
            <a:srgbClr val="A4A3A4"/>
          </p15:clr>
        </p15:guide>
        <p15:guide id="4" orient="horz" pos="1200" userDrawn="1">
          <p15:clr>
            <a:srgbClr val="A4A3A4"/>
          </p15:clr>
        </p15:guide>
        <p15:guide id="5" orient="horz" pos="31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3A49F"/>
    <a:srgbClr val="9D36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05"/>
    <p:restoredTop sz="83401"/>
  </p:normalViewPr>
  <p:slideViewPr>
    <p:cSldViewPr snapToGrid="0" snapToObjects="1" showGuides="1">
      <p:cViewPr varScale="1">
        <p:scale>
          <a:sx n="106" d="100"/>
          <a:sy n="106" d="100"/>
        </p:scale>
        <p:origin x="1592" y="168"/>
      </p:cViewPr>
      <p:guideLst>
        <p:guide pos="624"/>
        <p:guide pos="7056"/>
        <p:guide orient="horz" pos="1200"/>
        <p:guide orient="horz" pos="31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97" d="100"/>
          <a:sy n="97" d="100"/>
        </p:scale>
        <p:origin x="432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handoutMaster" Target="handoutMasters/handoutMaster1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382A92-59A2-E94B-B4EA-B716E7EC923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607B4F-E01A-8E48-AE41-D99831DA8168}" type="datetimeFigureOut">
              <a:rPr lang="en-US" smtClean="0"/>
              <a:t>11/19/19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04165A-990F-9844-AF2A-DD27509DE9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E7ED6E-E692-6041-9AB1-996572A88E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542280-914E-1748-9B19-DA3CE3AA6D5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BC620CE9-E83C-274A-9319-3CED6B87405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8112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C5EB58-B3E6-9549-BC7E-356DD0B361F0}" type="datetimeFigureOut">
              <a:rPr lang="en-US" smtClean="0"/>
              <a:t>11/19/19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883D6F-C904-C64A-B37E-7602AF283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480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883D6F-C904-C64A-B37E-7602AF28302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031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883D6F-C904-C64A-B37E-7602AF28302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9962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883D6F-C904-C64A-B37E-7602AF28302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875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9FC9FC1-764D-4B44-91A3-F099B13B3DA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04046" y="495300"/>
            <a:ext cx="9861176" cy="1286608"/>
          </a:xfrm>
        </p:spPr>
        <p:txBody>
          <a:bodyPr lIns="0" tIns="0" rIns="0" bIns="0" anchor="t" anchorCtr="0">
            <a:noAutofit/>
          </a:bodyPr>
          <a:lstStyle/>
          <a:p>
            <a:pPr algn="l"/>
            <a:r>
              <a:rPr lang="en-US" sz="4400" dirty="0"/>
              <a:t>Header goes here</a:t>
            </a:r>
          </a:p>
        </p:txBody>
      </p:sp>
    </p:spTree>
    <p:extLst>
      <p:ext uri="{BB962C8B-B14F-4D97-AF65-F5344CB8AC3E}">
        <p14:creationId xmlns:p14="http://schemas.microsoft.com/office/powerpoint/2010/main" val="2746987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20DC6B-F0C6-1F4A-A6CA-E0ED4F42A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4046" y="1825625"/>
            <a:ext cx="9861176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65C4486-4B87-6A42-827E-8E1B5D29D0C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04046" y="495300"/>
            <a:ext cx="9861176" cy="1286608"/>
          </a:xfrm>
        </p:spPr>
        <p:txBody>
          <a:bodyPr lIns="0" tIns="0" rIns="0" bIns="0" anchor="t" anchorCtr="0">
            <a:noAutofit/>
          </a:bodyPr>
          <a:lstStyle/>
          <a:p>
            <a:pPr algn="l"/>
            <a:r>
              <a:rPr lang="en-US" sz="4400" dirty="0"/>
              <a:t>Header goes here</a:t>
            </a:r>
          </a:p>
        </p:txBody>
      </p:sp>
    </p:spTree>
    <p:extLst>
      <p:ext uri="{BB962C8B-B14F-4D97-AF65-F5344CB8AC3E}">
        <p14:creationId xmlns:p14="http://schemas.microsoft.com/office/powerpoint/2010/main" val="25330029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52" userDrawn="1">
          <p15:clr>
            <a:srgbClr val="FBAE40"/>
          </p15:clr>
        </p15:guide>
        <p15:guide id="2" orient="horz" pos="312" userDrawn="1">
          <p15:clr>
            <a:srgbClr val="FBAE40"/>
          </p15:clr>
        </p15:guide>
        <p15:guide id="3" pos="62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A2E3643-BE44-9A40-B13C-C20C0E576FA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7946" y="2480073"/>
            <a:ext cx="9144000" cy="165580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6000"/>
            </a:lvl1pPr>
          </a:lstStyle>
          <a:p>
            <a:pPr algn="l"/>
            <a:r>
              <a:rPr lang="en-US" dirty="0"/>
              <a:t>Title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31582B-F700-4A40-AE5B-3C24969FD2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04656" y="462824"/>
            <a:ext cx="1386709" cy="15407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725B2CE-746C-C942-888C-C76E223340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318"/>
          <a:stretch>
            <a:fillRect/>
          </a:stretch>
        </p:blipFill>
        <p:spPr>
          <a:xfrm>
            <a:off x="-9144" y="5171396"/>
            <a:ext cx="12205447" cy="1695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468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D8F4644-8671-9F4C-BB8E-F21EE43B9F5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04046" y="495300"/>
            <a:ext cx="9861176" cy="1286608"/>
          </a:xfrm>
        </p:spPr>
        <p:txBody>
          <a:bodyPr lIns="0" tIns="0" rIns="0" bIns="0" anchor="t" anchorCtr="0">
            <a:noAutofit/>
          </a:bodyPr>
          <a:lstStyle/>
          <a:p>
            <a:pPr algn="l"/>
            <a:r>
              <a:rPr lang="en-US" sz="4400" dirty="0"/>
              <a:t>Header goes here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D147E33-80AE-2A44-A5B1-C8FFCCA49685}"/>
              </a:ext>
            </a:extLst>
          </p:cNvPr>
          <p:cNvSpPr txBox="1">
            <a:spLocks/>
          </p:cNvSpPr>
          <p:nvPr userDrawn="1"/>
        </p:nvSpPr>
        <p:spPr>
          <a:xfrm>
            <a:off x="1004046" y="2400300"/>
            <a:ext cx="9484660" cy="320537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rgbClr val="9D365E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defRPr>
            </a:lvl1pPr>
          </a:lstStyle>
          <a:p>
            <a:pPr algn="l">
              <a:lnSpc>
                <a:spcPct val="110000"/>
              </a:lnSpc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Lorem ipsum dolor sit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amet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,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consectetur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adipiscing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elit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,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sed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do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eiusmod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tempor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incididunt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ut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labore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et dolore magna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aliqua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. Ut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enim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ad minim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veniam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,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quis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nostrud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exercitation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ullamco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laboris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nisi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ut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aliquip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ex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ea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commodo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consequat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.</a:t>
            </a:r>
          </a:p>
          <a:p>
            <a:pPr algn="l"/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pPr algn="l"/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6168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12" userDrawn="1">
          <p15:clr>
            <a:srgbClr val="FBAE40"/>
          </p15:clr>
        </p15:guide>
        <p15:guide id="2" orient="horz" pos="312" userDrawn="1">
          <p15:clr>
            <a:srgbClr val="FBAE40"/>
          </p15:clr>
        </p15:guide>
        <p15:guide id="3" pos="62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D8F4644-8671-9F4C-BB8E-F21EE43B9F5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04046" y="495300"/>
            <a:ext cx="9861176" cy="1286608"/>
          </a:xfrm>
        </p:spPr>
        <p:txBody>
          <a:bodyPr lIns="0" tIns="0" rIns="0" bIns="0" anchor="t" anchorCtr="0">
            <a:noAutofit/>
          </a:bodyPr>
          <a:lstStyle/>
          <a:p>
            <a:pPr algn="l"/>
            <a:r>
              <a:rPr lang="en-US" sz="4400" dirty="0"/>
              <a:t>Header goes here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0B204CB-F132-9845-8A82-AE290FD8A871}"/>
              </a:ext>
            </a:extLst>
          </p:cNvPr>
          <p:cNvSpPr txBox="1">
            <a:spLocks/>
          </p:cNvSpPr>
          <p:nvPr userDrawn="1"/>
        </p:nvSpPr>
        <p:spPr>
          <a:xfrm>
            <a:off x="1004046" y="2401824"/>
            <a:ext cx="9292893" cy="379144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rgbClr val="9D365E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defRPr>
            </a:lvl1pPr>
          </a:lstStyle>
          <a:p>
            <a:pPr marL="457200" indent="-457200" algn="l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Lorem ipsum dolor sit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amet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,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consectetur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adipiscing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elit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,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sed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do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eiusmod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tempor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.</a:t>
            </a:r>
          </a:p>
          <a:p>
            <a:pPr marL="457200" indent="-457200" algn="l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Lorem ipsum dolor sit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amet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,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consectetur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adipiscing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elit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,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sed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do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eiusmod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tempor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.</a:t>
            </a:r>
          </a:p>
          <a:p>
            <a:pPr marL="457200" indent="-457200" algn="l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Lorem ipsum dolor sit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amet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,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consectetur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adipiscing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elit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,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sed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do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eiusmod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tempor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558807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12">
          <p15:clr>
            <a:srgbClr val="FBAE40"/>
          </p15:clr>
        </p15:guide>
        <p15:guide id="2" orient="horz" pos="312">
          <p15:clr>
            <a:srgbClr val="FBAE40"/>
          </p15:clr>
        </p15:guide>
        <p15:guide id="3" pos="62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3223E14-6CE7-BF4E-AAD5-05A4122466C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12364" y="495300"/>
            <a:ext cx="6689036" cy="1474177"/>
          </a:xfrm>
        </p:spPr>
        <p:txBody>
          <a:bodyPr lIns="0" tIns="0" rIns="0" bIns="0" anchor="t" anchorCtr="0">
            <a:noAutofit/>
          </a:bodyPr>
          <a:lstStyle/>
          <a:p>
            <a:pPr algn="r"/>
            <a:r>
              <a:rPr lang="en-US" sz="4400" dirty="0"/>
              <a:t>Header goes here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B522221-339B-1A4B-B612-71A1CA43D774}"/>
              </a:ext>
            </a:extLst>
          </p:cNvPr>
          <p:cNvSpPr txBox="1">
            <a:spLocks/>
          </p:cNvSpPr>
          <p:nvPr userDrawn="1"/>
        </p:nvSpPr>
        <p:spPr>
          <a:xfrm>
            <a:off x="4651513" y="2400300"/>
            <a:ext cx="6549887" cy="372220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rgbClr val="9D365E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defRPr>
            </a:lvl1pPr>
          </a:lstStyle>
          <a:p>
            <a:pPr algn="r">
              <a:lnSpc>
                <a:spcPct val="110000"/>
              </a:lnSpc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Lorem ipsum dolor sit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amet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,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consectetur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adipiscing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elit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,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sed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do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eiusmod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tempor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incididunt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ut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labore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et dolore magna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aliqua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. Ut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enim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ad minim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veniam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,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quis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nostrud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exercitation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ullamco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laboris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nisi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ut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aliquip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ex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ea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commodo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consequat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.</a:t>
            </a:r>
          </a:p>
          <a:p>
            <a:pPr algn="r"/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pPr algn="r"/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860A9AE-8C6D-D74D-BB8E-0FA4DA9CB2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0663" r="28923"/>
          <a:stretch/>
        </p:blipFill>
        <p:spPr>
          <a:xfrm>
            <a:off x="-139148" y="-30370"/>
            <a:ext cx="4194314" cy="691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498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rgbClr val="63A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9522803-E98B-6C4E-8362-A40CA90B27A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90600" y="2400300"/>
            <a:ext cx="7855226" cy="2117912"/>
          </a:xfrm>
        </p:spPr>
        <p:txBody>
          <a:bodyPr lIns="0" tIns="0" rIns="0" bIns="0" anchor="t" anchorCtr="0">
            <a:noAutofit/>
          </a:bodyPr>
          <a:lstStyle/>
          <a:p>
            <a:pPr algn="l"/>
            <a:r>
              <a:rPr lang="en-US" sz="4800" dirty="0">
                <a:solidFill>
                  <a:schemeClr val="bg1"/>
                </a:solidFill>
              </a:rPr>
              <a:t>Divider section header goes here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D94EE6C-309C-8241-9796-B41E3B97EEF1}"/>
              </a:ext>
            </a:extLst>
          </p:cNvPr>
          <p:cNvCxnSpPr>
            <a:cxnSpLocks/>
          </p:cNvCxnSpPr>
          <p:nvPr userDrawn="1"/>
        </p:nvCxnSpPr>
        <p:spPr>
          <a:xfrm>
            <a:off x="990600" y="2163233"/>
            <a:ext cx="1196009" cy="0"/>
          </a:xfrm>
          <a:prstGeom prst="line">
            <a:avLst/>
          </a:prstGeom>
          <a:ln w="603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7076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solidFill>
          <a:srgbClr val="63A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0B6B578-CF4B-DF47-9B27-E182C9A37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43" t="2970" r="277" b="12298"/>
          <a:stretch/>
        </p:blipFill>
        <p:spPr>
          <a:xfrm>
            <a:off x="-111370" y="-82062"/>
            <a:ext cx="12414739" cy="702212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5F2B2CA-92F2-FC42-B600-734D92EFDA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0600" y="495300"/>
            <a:ext cx="9861176" cy="1286608"/>
          </a:xfrm>
        </p:spPr>
        <p:txBody>
          <a:bodyPr lIns="0" tIns="0" rIns="0" bIns="0" anchor="t" anchorCtr="0">
            <a:noAutofit/>
          </a:bodyPr>
          <a:lstStyle/>
          <a:p>
            <a:pPr algn="l"/>
            <a:r>
              <a:rPr lang="en-US" sz="4400" dirty="0">
                <a:solidFill>
                  <a:schemeClr val="bg1"/>
                </a:solidFill>
              </a:rPr>
              <a:t>Header goes here</a:t>
            </a:r>
          </a:p>
        </p:txBody>
      </p:sp>
    </p:spTree>
    <p:extLst>
      <p:ext uri="{BB962C8B-B14F-4D97-AF65-F5344CB8AC3E}">
        <p14:creationId xmlns:p14="http://schemas.microsoft.com/office/powerpoint/2010/main" val="4167526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D87286-3C60-194F-A3FA-589D786D1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821537-F67A-AD4B-961C-8E36928C08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07103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0" r:id="rId5"/>
    <p:sldLayoutId id="2147483653" r:id="rId6"/>
    <p:sldLayoutId id="2147483655" r:id="rId7"/>
    <p:sldLayoutId id="2147483661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9D365E"/>
          </a:solidFill>
          <a:latin typeface="Barlow ExtraBold" pitchFamily="2" charset="77"/>
          <a:ea typeface="Helvetica Neue Medium" panose="02000503000000020004" pitchFamily="2" charset="0"/>
          <a:cs typeface="Helvetica Neue Medium" panose="02000503000000020004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>
              <a:lumMod val="75000"/>
              <a:lumOff val="25000"/>
            </a:schemeClr>
          </a:solidFill>
          <a:latin typeface="Helvetica Neue Light" panose="02000403000000020004" pitchFamily="2" charset="0"/>
          <a:ea typeface="Helvetica Neue Light" panose="02000403000000020004" pitchFamily="2" charset="0"/>
          <a:cs typeface="Helvetica Neue" panose="02000503000000020004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>
              <a:lumMod val="75000"/>
              <a:lumOff val="25000"/>
            </a:schemeClr>
          </a:solidFill>
          <a:latin typeface="Helvetica Neue Light" panose="02000403000000020004" pitchFamily="2" charset="0"/>
          <a:ea typeface="Helvetica Neue Light" panose="02000403000000020004" pitchFamily="2" charset="0"/>
          <a:cs typeface="Helvetica Neue" panose="02000503000000020004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>
              <a:lumMod val="75000"/>
              <a:lumOff val="25000"/>
            </a:schemeClr>
          </a:solidFill>
          <a:latin typeface="Helvetica Neue Light" panose="02000403000000020004" pitchFamily="2" charset="0"/>
          <a:ea typeface="Helvetica Neue Light" panose="02000403000000020004" pitchFamily="2" charset="0"/>
          <a:cs typeface="Helvetica Neue" panose="02000503000000020004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>
              <a:lumMod val="75000"/>
              <a:lumOff val="25000"/>
            </a:schemeClr>
          </a:solidFill>
          <a:latin typeface="Helvetica Neue Light" panose="02000403000000020004" pitchFamily="2" charset="0"/>
          <a:ea typeface="Helvetica Neue Light" panose="02000403000000020004" pitchFamily="2" charset="0"/>
          <a:cs typeface="Helvetica Neue" panose="02000503000000020004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>
              <a:lumMod val="75000"/>
              <a:lumOff val="25000"/>
            </a:schemeClr>
          </a:solidFill>
          <a:latin typeface="Helvetica Neue Light" panose="02000403000000020004" pitchFamily="2" charset="0"/>
          <a:ea typeface="Helvetica Neue Light" panose="02000403000000020004" pitchFamily="2" charset="0"/>
          <a:cs typeface="Helvetica Neue" panose="02000503000000020004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BF42B-A8A6-084F-B760-3D87678251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0600" y="2713122"/>
            <a:ext cx="10210800" cy="1028700"/>
          </a:xfrm>
        </p:spPr>
        <p:txBody>
          <a:bodyPr lIns="0" tIns="0" rIns="0" bIns="0" anchor="t" anchorCtr="0">
            <a:noAutofit/>
          </a:bodyPr>
          <a:lstStyle/>
          <a:p>
            <a:r>
              <a:rPr lang="en-US" sz="7200" dirty="0"/>
              <a:t>Governance Structure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916646-6FC8-E940-9B37-6223DD6CCD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4656" y="462824"/>
            <a:ext cx="1386709" cy="15407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4F61160-21D4-814A-9240-5EDFE43027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18"/>
          <a:stretch>
            <a:fillRect/>
          </a:stretch>
        </p:blipFill>
        <p:spPr>
          <a:xfrm>
            <a:off x="-9144" y="5171396"/>
            <a:ext cx="12205447" cy="1695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692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BF42B-A8A6-084F-B760-3D87678251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4046" y="495300"/>
            <a:ext cx="9861176" cy="683795"/>
          </a:xfrm>
        </p:spPr>
        <p:txBody>
          <a:bodyPr lIns="0" tIns="0" rIns="0" bIns="0" anchor="t" anchorCtr="0">
            <a:noAutofit/>
          </a:bodyPr>
          <a:lstStyle/>
          <a:p>
            <a:r>
              <a:rPr lang="en-US" sz="4000" dirty="0"/>
              <a:t>Discussion Question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16C0B93-CAE8-2B4F-959B-916DC186B461}"/>
              </a:ext>
            </a:extLst>
          </p:cNvPr>
          <p:cNvSpPr txBox="1">
            <a:spLocks/>
          </p:cNvSpPr>
          <p:nvPr/>
        </p:nvSpPr>
        <p:spPr>
          <a:xfrm>
            <a:off x="1004046" y="1781908"/>
            <a:ext cx="9484660" cy="416894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rgbClr val="9D365E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defRPr>
            </a:lvl1pPr>
          </a:lstStyle>
          <a:p>
            <a:pPr algn="l">
              <a:lnSpc>
                <a:spcPct val="100000"/>
              </a:lnSpc>
              <a:spcAft>
                <a:spcPts val="2400"/>
              </a:spcAft>
            </a:pPr>
            <a: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Would you rather govern yourself or be governed by someone else? Why?</a:t>
            </a:r>
          </a:p>
        </p:txBody>
      </p:sp>
    </p:spTree>
    <p:extLst>
      <p:ext uri="{BB962C8B-B14F-4D97-AF65-F5344CB8AC3E}">
        <p14:creationId xmlns:p14="http://schemas.microsoft.com/office/powerpoint/2010/main" val="2168247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BF42B-A8A6-084F-B760-3D87678251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4046" y="495300"/>
            <a:ext cx="9861176" cy="611605"/>
          </a:xfrm>
        </p:spPr>
        <p:txBody>
          <a:bodyPr lIns="0" tIns="0" rIns="0" bIns="0" anchor="t" anchorCtr="0">
            <a:noAutofit/>
          </a:bodyPr>
          <a:lstStyle/>
          <a:p>
            <a:r>
              <a:rPr lang="en-US" sz="4000" dirty="0"/>
              <a:t>Find and label the parts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16C0B93-CAE8-2B4F-959B-916DC186B461}"/>
              </a:ext>
            </a:extLst>
          </p:cNvPr>
          <p:cNvSpPr txBox="1">
            <a:spLocks/>
          </p:cNvSpPr>
          <p:nvPr/>
        </p:nvSpPr>
        <p:spPr>
          <a:xfrm>
            <a:off x="1004046" y="1905000"/>
            <a:ext cx="4013122" cy="370067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rgbClr val="9D365E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defRPr>
            </a:lvl1pPr>
          </a:lstStyle>
          <a:p>
            <a:pPr marL="331470" indent="-331470" algn="l">
              <a:lnSpc>
                <a:spcPct val="100000"/>
              </a:lnSpc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Important dates</a:t>
            </a:r>
          </a:p>
          <a:p>
            <a:pPr marL="331470" indent="-331470" algn="l">
              <a:lnSpc>
                <a:spcPct val="100000"/>
              </a:lnSpc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Promises made by the U.S. government</a:t>
            </a:r>
          </a:p>
          <a:p>
            <a:pPr marL="331470" indent="-331470" algn="l">
              <a:lnSpc>
                <a:spcPct val="100000"/>
              </a:lnSpc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Violence from white settlers</a:t>
            </a:r>
          </a:p>
          <a:p>
            <a:pPr marL="331470" indent="-331470" algn="l">
              <a:lnSpc>
                <a:spcPct val="100000"/>
              </a:lnSpc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Actions of tribal perseverance and sovereignty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9442F12-9A16-4249-AE3C-57FBF1EAEE32}"/>
              </a:ext>
            </a:extLst>
          </p:cNvPr>
          <p:cNvSpPr txBox="1">
            <a:spLocks/>
          </p:cNvSpPr>
          <p:nvPr/>
        </p:nvSpPr>
        <p:spPr>
          <a:xfrm>
            <a:off x="5570621" y="1909011"/>
            <a:ext cx="5617333" cy="370067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rgbClr val="9D365E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defRPr>
            </a:lvl1pPr>
          </a:lstStyle>
          <a:p>
            <a:pPr marL="331470" indent="-331470" algn="l">
              <a:lnSpc>
                <a:spcPct val="100000"/>
              </a:lnSpc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Circle each important date</a:t>
            </a:r>
          </a:p>
          <a:p>
            <a:pPr marL="331470" indent="-331470" algn="l">
              <a:lnSpc>
                <a:spcPct val="100000"/>
              </a:lnSpc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Put a star next to each promise the U.S. government made to the tribe</a:t>
            </a:r>
          </a:p>
          <a:p>
            <a:pPr marL="331470" indent="-331470" algn="l">
              <a:lnSpc>
                <a:spcPct val="100000"/>
              </a:lnSpc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Put </a:t>
            </a:r>
            <a:r>
              <a:rPr lang="en-US" sz="2400" b="1" dirty="0">
                <a:solidFill>
                  <a:srgbClr val="63A49F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[brackets]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around text describing violence from white settlers</a:t>
            </a:r>
          </a:p>
          <a:p>
            <a:pPr marL="331470" indent="-331470" algn="l">
              <a:lnSpc>
                <a:spcPct val="100000"/>
              </a:lnSpc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400" b="1" u="sng" dirty="0">
                <a:solidFill>
                  <a:srgbClr val="63A49F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Underline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 text describing acts of tribal perseverance and sovereignty</a:t>
            </a:r>
          </a:p>
        </p:txBody>
      </p:sp>
      <p:sp>
        <p:nvSpPr>
          <p:cNvPr id="3" name="5-Point Star 2">
            <a:extLst>
              <a:ext uri="{FF2B5EF4-FFF2-40B4-BE49-F238E27FC236}">
                <a16:creationId xmlns:a16="http://schemas.microsoft.com/office/drawing/2014/main" id="{CDD39E12-F467-E245-839F-DF0B2980E7A7}"/>
              </a:ext>
            </a:extLst>
          </p:cNvPr>
          <p:cNvSpPr/>
          <p:nvPr/>
        </p:nvSpPr>
        <p:spPr>
          <a:xfrm>
            <a:off x="10829126" y="2658979"/>
            <a:ext cx="529390" cy="529390"/>
          </a:xfrm>
          <a:prstGeom prst="star5">
            <a:avLst/>
          </a:prstGeom>
          <a:solidFill>
            <a:srgbClr val="63A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5339343-6E6E-064E-BC71-4581975D9156}"/>
              </a:ext>
            </a:extLst>
          </p:cNvPr>
          <p:cNvSpPr/>
          <p:nvPr/>
        </p:nvSpPr>
        <p:spPr>
          <a:xfrm flipH="1">
            <a:off x="5799223" y="1805781"/>
            <a:ext cx="977623" cy="611605"/>
          </a:xfrm>
          <a:prstGeom prst="ellipse">
            <a:avLst/>
          </a:prstGeom>
          <a:noFill/>
          <a:ln w="19050">
            <a:solidFill>
              <a:srgbClr val="63A4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910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BF42B-A8A6-084F-B760-3D87678251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4046" y="495300"/>
            <a:ext cx="9861176" cy="671763"/>
          </a:xfrm>
        </p:spPr>
        <p:txBody>
          <a:bodyPr lIns="0" tIns="0" rIns="0" bIns="0" anchor="t" anchorCtr="0">
            <a:noAutofit/>
          </a:bodyPr>
          <a:lstStyle/>
          <a:p>
            <a:r>
              <a:rPr lang="en-US" sz="4000" dirty="0"/>
              <a:t>Discussion: Cow Creek Tribal Board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16C0B93-CAE8-2B4F-959B-916DC186B461}"/>
              </a:ext>
            </a:extLst>
          </p:cNvPr>
          <p:cNvSpPr txBox="1">
            <a:spLocks/>
          </p:cNvSpPr>
          <p:nvPr/>
        </p:nvSpPr>
        <p:spPr>
          <a:xfrm>
            <a:off x="1004046" y="1904999"/>
            <a:ext cx="9403270" cy="413485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rgbClr val="9D365E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defRPr>
            </a:lvl1pPr>
          </a:lstStyle>
          <a:p>
            <a:pPr marL="342900" indent="-342900" algn="l">
              <a:lnSpc>
                <a:spcPct val="100000"/>
              </a:lnSpc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 purpose of the Cow Creek tribal government? (see intro paragraphs)</a:t>
            </a:r>
          </a:p>
          <a:p>
            <a:pPr marL="342900" indent="-342900" algn="l">
              <a:lnSpc>
                <a:spcPct val="100000"/>
              </a:lnSpc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what means is power vested into the Tribal Board of Directors? (through nomination and election processes)</a:t>
            </a:r>
          </a:p>
          <a:p>
            <a:pPr marL="342900" indent="-342900" algn="l">
              <a:lnSpc>
                <a:spcPct val="100000"/>
              </a:lnSpc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the main similarities between Cow Creek Tribal Board elections and U.S. or state elections? What are the main differences?</a:t>
            </a:r>
          </a:p>
          <a:p>
            <a:pPr marL="342900" indent="-342900" algn="l">
              <a:lnSpc>
                <a:spcPct val="100000"/>
              </a:lnSpc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were to submit a question to candidates (described in May-June of the voting process), what might you ask? </a:t>
            </a:r>
          </a:p>
          <a:p>
            <a:pPr marL="342900" indent="-342900" algn="l">
              <a:lnSpc>
                <a:spcPct val="100000"/>
              </a:lnSpc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Based on what you read or what can be inferred, how do elections of board members support tribal sovereignty?</a:t>
            </a:r>
          </a:p>
        </p:txBody>
      </p:sp>
    </p:spTree>
    <p:extLst>
      <p:ext uri="{BB962C8B-B14F-4D97-AF65-F5344CB8AC3E}">
        <p14:creationId xmlns:p14="http://schemas.microsoft.com/office/powerpoint/2010/main" val="1239193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BF42B-A8A6-084F-B760-3D87678251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4046" y="495300"/>
            <a:ext cx="10197354" cy="792079"/>
          </a:xfrm>
        </p:spPr>
        <p:txBody>
          <a:bodyPr lIns="0" tIns="0" rIns="0" bIns="0" anchor="t" anchorCtr="0">
            <a:noAutofit/>
          </a:bodyPr>
          <a:lstStyle/>
          <a:p>
            <a:r>
              <a:rPr lang="en-US" sz="4000" dirty="0"/>
              <a:t>Cow Creek Tribal Departments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16C0B93-CAE8-2B4F-959B-916DC186B461}"/>
              </a:ext>
            </a:extLst>
          </p:cNvPr>
          <p:cNvSpPr txBox="1">
            <a:spLocks/>
          </p:cNvSpPr>
          <p:nvPr/>
        </p:nvSpPr>
        <p:spPr>
          <a:xfrm>
            <a:off x="1004046" y="1904999"/>
            <a:ext cx="6250996" cy="37618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rgbClr val="9D365E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defRPr>
            </a:lvl1pPr>
          </a:lstStyle>
          <a:p>
            <a:pPr marL="342900" indent="-342900" algn="l">
              <a:lnSpc>
                <a:spcPct val="100000"/>
              </a:lnSpc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Economic Development</a:t>
            </a:r>
          </a:p>
          <a:p>
            <a:pPr marL="342900" indent="-342900" algn="l">
              <a:lnSpc>
                <a:spcPct val="100000"/>
              </a:lnSpc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Education</a:t>
            </a:r>
          </a:p>
          <a:p>
            <a:pPr marL="342900" indent="-342900" algn="l">
              <a:lnSpc>
                <a:spcPct val="100000"/>
              </a:lnSpc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Emergency Management</a:t>
            </a:r>
          </a:p>
          <a:p>
            <a:pPr marL="342900" indent="-342900" algn="l">
              <a:lnSpc>
                <a:spcPct val="100000"/>
              </a:lnSpc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Human Services</a:t>
            </a:r>
          </a:p>
          <a:p>
            <a:pPr marL="342900" indent="-342900" algn="l">
              <a:lnSpc>
                <a:spcPct val="100000"/>
              </a:lnSpc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Tribal Philanthropy</a:t>
            </a:r>
          </a:p>
          <a:p>
            <a:pPr marL="342900" indent="-342900" algn="l">
              <a:lnSpc>
                <a:spcPct val="100000"/>
              </a:lnSpc>
              <a:spcAft>
                <a:spcPts val="24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Helvetica Neue Light" panose="02000403000000020004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610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BF42B-A8A6-084F-B760-3D87678251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4046" y="495300"/>
            <a:ext cx="9861176" cy="1177089"/>
          </a:xfrm>
        </p:spPr>
        <p:txBody>
          <a:bodyPr lIns="0" tIns="0" rIns="0" bIns="0" anchor="t" anchorCtr="0">
            <a:noAutofit/>
          </a:bodyPr>
          <a:lstStyle/>
          <a:p>
            <a:r>
              <a:rPr lang="en-US" sz="4000" dirty="0"/>
              <a:t>Discussion: Cow Creek Tribal Departments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16C0B93-CAE8-2B4F-959B-916DC186B461}"/>
              </a:ext>
            </a:extLst>
          </p:cNvPr>
          <p:cNvSpPr txBox="1">
            <a:spLocks/>
          </p:cNvSpPr>
          <p:nvPr/>
        </p:nvSpPr>
        <p:spPr>
          <a:xfrm>
            <a:off x="1004046" y="1904999"/>
            <a:ext cx="8765596" cy="413485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rgbClr val="9D365E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defRPr>
            </a:lvl1pPr>
          </a:lstStyle>
          <a:p>
            <a:pPr marL="342900" indent="-342900" algn="l">
              <a:lnSpc>
                <a:spcPct val="100000"/>
              </a:lnSpc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did you notice about the difference between tribal and state government departments?</a:t>
            </a:r>
          </a:p>
          <a:p>
            <a:pPr marL="342900" indent="-342900" algn="l">
              <a:lnSpc>
                <a:spcPct val="100000"/>
              </a:lnSpc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did the programs and services of these departments have in common?</a:t>
            </a:r>
          </a:p>
          <a:p>
            <a:pPr marL="342900" indent="-342900" algn="l">
              <a:lnSpc>
                <a:spcPct val="100000"/>
              </a:lnSpc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you think the benefits and challenges would be of running the types of programs for which these departments are responsible?</a:t>
            </a:r>
          </a:p>
          <a:p>
            <a:pPr marL="342900" indent="-342900" algn="l">
              <a:lnSpc>
                <a:spcPct val="100000"/>
              </a:lnSpc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did you find interesting about what you learned?</a:t>
            </a:r>
          </a:p>
          <a:p>
            <a:pPr marL="342900" indent="-342900" algn="l">
              <a:lnSpc>
                <a:spcPct val="100000"/>
              </a:lnSpc>
              <a:spcAft>
                <a:spcPts val="24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787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BF42B-A8A6-084F-B760-3D87678251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4046" y="495300"/>
            <a:ext cx="9861176" cy="1177089"/>
          </a:xfrm>
        </p:spPr>
        <p:txBody>
          <a:bodyPr lIns="0" tIns="0" rIns="0" bIns="0" anchor="t" anchorCtr="0">
            <a:noAutofit/>
          </a:bodyPr>
          <a:lstStyle/>
          <a:p>
            <a:r>
              <a:rPr lang="en-US" sz="4000" dirty="0"/>
              <a:t>Cow Creek Sovereignty Poster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16C0B93-CAE8-2B4F-959B-916DC186B461}"/>
              </a:ext>
            </a:extLst>
          </p:cNvPr>
          <p:cNvSpPr txBox="1">
            <a:spLocks/>
          </p:cNvSpPr>
          <p:nvPr/>
        </p:nvSpPr>
        <p:spPr>
          <a:xfrm>
            <a:off x="1004046" y="1904999"/>
            <a:ext cx="9114512" cy="413485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rgbClr val="9D365E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defRPr>
            </a:lvl1pPr>
          </a:lstStyle>
          <a:p>
            <a:pPr marL="342900" indent="-342900" algn="l">
              <a:lnSpc>
                <a:spcPct val="100000"/>
              </a:lnSpc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–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Think about a title that conveys what sovereignty means to the tribe and why it is so important to them. Be creative.</a:t>
            </a:r>
          </a:p>
          <a:p>
            <a:pPr marL="342900" indent="-342900" algn="l">
              <a:lnSpc>
                <a:spcPct val="100000"/>
              </a:lnSpc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History –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pictures or graphics, summarize how the tribe’s sovereignty over time and its dynamic relationship with the laws and policies of the U.S. government.</a:t>
            </a:r>
          </a:p>
          <a:p>
            <a:pPr marL="342900" indent="-342900" algn="l">
              <a:lnSpc>
                <a:spcPct val="100000"/>
              </a:lnSpc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Governance –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Illustrate how the Tribal Board and governmental departments are extensions of the Tribe’s sovereignty. </a:t>
            </a:r>
          </a:p>
          <a:p>
            <a:pPr marL="342900" indent="-342900" algn="l">
              <a:lnSpc>
                <a:spcPct val="100000"/>
              </a:lnSpc>
              <a:spcAft>
                <a:spcPts val="24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3832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357</Words>
  <Application>Microsoft Macintosh PowerPoint</Application>
  <PresentationFormat>Widescreen</PresentationFormat>
  <Paragraphs>36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Calibri</vt:lpstr>
      <vt:lpstr>Arial</vt:lpstr>
      <vt:lpstr>Barlow ExtraBold</vt:lpstr>
      <vt:lpstr>Helvetica Neue Light</vt:lpstr>
      <vt:lpstr>Office Theme</vt:lpstr>
      <vt:lpstr>Governance Structure</vt:lpstr>
      <vt:lpstr>Discussion Question</vt:lpstr>
      <vt:lpstr>Find and label the parts</vt:lpstr>
      <vt:lpstr>Discussion: Cow Creek Tribal Board</vt:lpstr>
      <vt:lpstr>Cow Creek Tribal Departments</vt:lpstr>
      <vt:lpstr>Discussion: Cow Creek Tribal Departments</vt:lpstr>
      <vt:lpstr>Cow Creek Sovereignty Poster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Cow Creek  Umpqua Tribe</dc:title>
  <dc:creator>Valerie Brodnikova</dc:creator>
  <cp:lastModifiedBy>Valerie Brodnikova</cp:lastModifiedBy>
  <cp:revision>74</cp:revision>
  <dcterms:created xsi:type="dcterms:W3CDTF">2019-04-26T16:05:13Z</dcterms:created>
  <dcterms:modified xsi:type="dcterms:W3CDTF">2019-11-19T19:47:35Z</dcterms:modified>
</cp:coreProperties>
</file>