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handoutMasterIdLst>
    <p:handoutMasterId r:id="rId25"/>
  </p:handoutMasterIdLst>
  <p:sldIdLst>
    <p:sldId id="256" r:id="rId5"/>
    <p:sldId id="292" r:id="rId6"/>
    <p:sldId id="265" r:id="rId7"/>
    <p:sldId id="258" r:id="rId8"/>
    <p:sldId id="296" r:id="rId9"/>
    <p:sldId id="297" r:id="rId10"/>
    <p:sldId id="298" r:id="rId11"/>
    <p:sldId id="299" r:id="rId12"/>
    <p:sldId id="261" r:id="rId13"/>
    <p:sldId id="300" r:id="rId14"/>
    <p:sldId id="301" r:id="rId15"/>
    <p:sldId id="302" r:id="rId16"/>
    <p:sldId id="303" r:id="rId17"/>
    <p:sldId id="304" r:id="rId18"/>
    <p:sldId id="305" r:id="rId19"/>
    <p:sldId id="306" r:id="rId20"/>
    <p:sldId id="293" r:id="rId21"/>
    <p:sldId id="294"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96" userDrawn="1">
          <p15:clr>
            <a:srgbClr val="A4A3A4"/>
          </p15:clr>
        </p15:guide>
        <p15:guide id="3" pos="7056" userDrawn="1">
          <p15:clr>
            <a:srgbClr val="A4A3A4"/>
          </p15:clr>
        </p15:guide>
        <p15:guide id="4" orient="horz" pos="4032" userDrawn="1">
          <p15:clr>
            <a:srgbClr val="A4A3A4"/>
          </p15:clr>
        </p15:guide>
        <p15:guide id="5" orient="horz" pos="336" userDrawn="1">
          <p15:clr>
            <a:srgbClr val="A4A3A4"/>
          </p15:clr>
        </p15:guide>
        <p15:guide id="6" orient="horz" pos="1056" userDrawn="1">
          <p15:clr>
            <a:srgbClr val="A4A3A4"/>
          </p15:clr>
        </p15:guide>
        <p15:guide id="7" pos="4176" userDrawn="1">
          <p15:clr>
            <a:srgbClr val="A4A3A4"/>
          </p15:clr>
        </p15:guide>
        <p15:guide id="8" orient="horz"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1121D-56AB-4139-71C0-8E3E0AE8F736}" v="4" dt="2020-09-02T23:53:44.859"/>
    <p1510:client id="{B3A18106-034A-45C6-6F63-2F28EBEFBEA0}" v="204" dt="2020-09-02T23:47:18.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guide pos="696"/>
        <p:guide pos="7056"/>
        <p:guide orient="horz" pos="4032"/>
        <p:guide orient="horz" pos="336"/>
        <p:guide orient="horz" pos="1056"/>
        <p:guide pos="4176"/>
        <p:guide orient="horz" pos="39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6/30/21</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5EB58-B3E6-9549-BC7E-356DD0B361F0}" type="datetimeFigureOut">
              <a:rPr lang="en-US" smtClean="0"/>
              <a:t>6/30/21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3D6F-C904-C64A-B37E-7602AF283020}" type="slidenum">
              <a:rPr lang="en-US" smtClean="0"/>
              <a:t>‹#›</a:t>
            </a:fld>
            <a:endParaRPr lang="en-US"/>
          </a:p>
        </p:txBody>
      </p:sp>
    </p:spTree>
    <p:extLst>
      <p:ext uri="{BB962C8B-B14F-4D97-AF65-F5344CB8AC3E}">
        <p14:creationId xmlns:p14="http://schemas.microsoft.com/office/powerpoint/2010/main" val="263248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that in the first example, there is variety, some dogs may be young, some classmates may have no dogs or multiple dogs.  We would also need to go about collecting data to find out the answer.</a:t>
            </a:r>
          </a:p>
          <a:p>
            <a:endParaRPr lang="en-US"/>
          </a:p>
          <a:p>
            <a:r>
              <a:rPr lang="en-US"/>
              <a:t>In the second question, there is no variability. The question is a single response for a single person. No need to collect data that varies</a:t>
            </a:r>
          </a:p>
        </p:txBody>
      </p:sp>
      <p:sp>
        <p:nvSpPr>
          <p:cNvPr id="4" name="Slide Number Placeholder 3"/>
          <p:cNvSpPr>
            <a:spLocks noGrp="1"/>
          </p:cNvSpPr>
          <p:nvPr>
            <p:ph type="sldNum" sz="quarter" idx="5"/>
          </p:nvPr>
        </p:nvSpPr>
        <p:spPr/>
        <p:txBody>
          <a:bodyPr/>
          <a:lstStyle/>
          <a:p>
            <a:fld id="{5CBC2ACD-A8FA-4769-8535-E1261E0494E7}" type="slidenum">
              <a:rPr lang="en-US" smtClean="0"/>
              <a:t>2</a:t>
            </a:fld>
            <a:endParaRPr lang="en-US"/>
          </a:p>
        </p:txBody>
      </p:sp>
    </p:spTree>
    <p:extLst>
      <p:ext uri="{BB962C8B-B14F-4D97-AF65-F5344CB8AC3E}">
        <p14:creationId xmlns:p14="http://schemas.microsoft.com/office/powerpoint/2010/main" val="313649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groups to present why/ why not</a:t>
            </a:r>
          </a:p>
          <a:p>
            <a:endParaRPr lang="en-US"/>
          </a:p>
          <a:p>
            <a:r>
              <a:rPr lang="en-US"/>
              <a:t>Maple the beaver https://www.idahostatesman.com/news/nation-world/national/article250322126.html#:~:text=Maple%20the%20beaver%20went%20into,was%20collecting%20one%20for%20herself.</a:t>
            </a:r>
          </a:p>
        </p:txBody>
      </p:sp>
      <p:sp>
        <p:nvSpPr>
          <p:cNvPr id="4" name="Slide Number Placeholder 3"/>
          <p:cNvSpPr>
            <a:spLocks noGrp="1"/>
          </p:cNvSpPr>
          <p:nvPr>
            <p:ph type="sldNum" sz="quarter" idx="5"/>
          </p:nvPr>
        </p:nvSpPr>
        <p:spPr/>
        <p:txBody>
          <a:bodyPr/>
          <a:lstStyle/>
          <a:p>
            <a:fld id="{5CBC2ACD-A8FA-4769-8535-E1261E0494E7}" type="slidenum">
              <a:rPr lang="en-US" smtClean="0"/>
              <a:t>3</a:t>
            </a:fld>
            <a:endParaRPr lang="en-US"/>
          </a:p>
        </p:txBody>
      </p:sp>
    </p:spTree>
    <p:extLst>
      <p:ext uri="{BB962C8B-B14F-4D97-AF65-F5344CB8AC3E}">
        <p14:creationId xmlns:p14="http://schemas.microsoft.com/office/powerpoint/2010/main" val="375793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these pictures, what are some questions you can create?</a:t>
            </a:r>
          </a:p>
          <a:p>
            <a:r>
              <a:rPr lang="en-US" dirty="0"/>
              <a:t>Students can read https://</a:t>
            </a:r>
            <a:r>
              <a:rPr lang="en-US" dirty="0" err="1"/>
              <a:t>oregonwild.org</a:t>
            </a:r>
            <a:r>
              <a:rPr lang="en-US" dirty="0"/>
              <a:t>/wildlife/beaver to also gather additional information.</a:t>
            </a:r>
          </a:p>
        </p:txBody>
      </p:sp>
      <p:sp>
        <p:nvSpPr>
          <p:cNvPr id="4" name="Slide Number Placeholder 3"/>
          <p:cNvSpPr>
            <a:spLocks noGrp="1"/>
          </p:cNvSpPr>
          <p:nvPr>
            <p:ph type="sldNum" sz="quarter" idx="5"/>
          </p:nvPr>
        </p:nvSpPr>
        <p:spPr/>
        <p:txBody>
          <a:bodyPr/>
          <a:lstStyle/>
          <a:p>
            <a:fld id="{5CBC2ACD-A8FA-4769-8535-E1261E0494E7}" type="slidenum">
              <a:rPr lang="en-US" smtClean="0"/>
              <a:t>4</a:t>
            </a:fld>
            <a:endParaRPr lang="en-US"/>
          </a:p>
        </p:txBody>
      </p:sp>
    </p:spTree>
    <p:extLst>
      <p:ext uri="{BB962C8B-B14F-4D97-AF65-F5344CB8AC3E}">
        <p14:creationId xmlns:p14="http://schemas.microsoft.com/office/powerpoint/2010/main" val="231438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i="0">
                <a:solidFill>
                  <a:srgbClr val="606060"/>
                </a:solidFill>
                <a:effectLst/>
                <a:latin typeface="ff-tisa-sans-web-pro"/>
              </a:rPr>
              <a:t>lived between the Cascade and Coast Ranges in Southwestern Oregon, along the South Umpqua River and its primary feeder stream, Cow Creek.</a:t>
            </a:r>
          </a:p>
          <a:p>
            <a:pPr>
              <a:buFont typeface="Arial" panose="020B0604020202020204" pitchFamily="34" charset="0"/>
              <a:buChar char="•"/>
            </a:pPr>
            <a:r>
              <a:rPr lang="en-US" b="0" i="0">
                <a:solidFill>
                  <a:srgbClr val="606060"/>
                </a:solidFill>
                <a:effectLst/>
                <a:latin typeface="ff-tisa-sans-web-pro"/>
              </a:rPr>
              <a:t>territory included the entire Umpqua watershed; however, the Tribe was very mobile. A vast area surrounding this watershed was known as their trade, hunting and gathering area. This area extended north into the Willamette Valley and to the east to Crater Lake and the Klamath Marsh area, as well as reaching as far west as the Coast Range and south through the Rogue River Watershed into the </a:t>
            </a:r>
            <a:r>
              <a:rPr lang="en-US" b="0" i="0" err="1">
                <a:solidFill>
                  <a:srgbClr val="606060"/>
                </a:solidFill>
                <a:effectLst/>
                <a:latin typeface="ff-tisa-sans-web-pro"/>
              </a:rPr>
              <a:t>Siskiyous</a:t>
            </a:r>
            <a:r>
              <a:rPr lang="en-US" b="0" i="0">
                <a:solidFill>
                  <a:srgbClr val="606060"/>
                </a:solidFill>
                <a:effectLst/>
                <a:latin typeface="ff-tisa-sans-web-pro"/>
              </a:rPr>
              <a:t>.</a:t>
            </a:r>
          </a:p>
          <a:p>
            <a:endParaRPr lang="en-US"/>
          </a:p>
        </p:txBody>
      </p:sp>
      <p:sp>
        <p:nvSpPr>
          <p:cNvPr id="4" name="Slide Number Placeholder 3"/>
          <p:cNvSpPr>
            <a:spLocks noGrp="1"/>
          </p:cNvSpPr>
          <p:nvPr>
            <p:ph type="sldNum" sz="quarter" idx="5"/>
          </p:nvPr>
        </p:nvSpPr>
        <p:spPr/>
        <p:txBody>
          <a:bodyPr/>
          <a:lstStyle/>
          <a:p>
            <a:fld id="{5CBC2ACD-A8FA-4769-8535-E1261E0494E7}" type="slidenum">
              <a:rPr lang="en-US" smtClean="0"/>
              <a:t>6</a:t>
            </a:fld>
            <a:endParaRPr lang="en-US"/>
          </a:p>
        </p:txBody>
      </p:sp>
    </p:spTree>
    <p:extLst>
      <p:ext uri="{BB962C8B-B14F-4D97-AF65-F5344CB8AC3E}">
        <p14:creationId xmlns:p14="http://schemas.microsoft.com/office/powerpoint/2010/main" val="405702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play the game, you may purchase Beaver teeth from a variety of purveyors and decorate.  You may also use sticks or other pieces of readily available materials for the classroom sets. One set has circles, the other has cross hatches, x’s or lines.  One circle design is more elaborate than the other. One hatch design is more elaborate than the other.</a:t>
            </a:r>
          </a:p>
          <a:p>
            <a:endParaRPr lang="en-US"/>
          </a:p>
          <a:p>
            <a:r>
              <a:rPr lang="en-US"/>
              <a:t>Extension  May purchase the picture book </a:t>
            </a:r>
            <a:r>
              <a:rPr lang="en-US" b="0" i="0">
                <a:solidFill>
                  <a:srgbClr val="000000"/>
                </a:solidFill>
                <a:effectLst/>
                <a:latin typeface="proxima-nova"/>
              </a:rPr>
              <a:t>Beaver Tooth: An Authentic Game from the First People of the Pacific Northwest by David G. Gordon &amp; Mike Kowalski, but it is out of print and copies are limited.</a:t>
            </a:r>
            <a:endParaRPr lang="en-US"/>
          </a:p>
        </p:txBody>
      </p:sp>
      <p:sp>
        <p:nvSpPr>
          <p:cNvPr id="4" name="Slide Number Placeholder 3"/>
          <p:cNvSpPr>
            <a:spLocks noGrp="1"/>
          </p:cNvSpPr>
          <p:nvPr>
            <p:ph type="sldNum" sz="quarter" idx="5"/>
          </p:nvPr>
        </p:nvSpPr>
        <p:spPr/>
        <p:txBody>
          <a:bodyPr/>
          <a:lstStyle/>
          <a:p>
            <a:fld id="{5CBC2ACD-A8FA-4769-8535-E1261E0494E7}" type="slidenum">
              <a:rPr lang="en-US" smtClean="0"/>
              <a:t>9</a:t>
            </a:fld>
            <a:endParaRPr lang="en-US"/>
          </a:p>
        </p:txBody>
      </p:sp>
    </p:spTree>
    <p:extLst>
      <p:ext uri="{BB962C8B-B14F-4D97-AF65-F5344CB8AC3E}">
        <p14:creationId xmlns:p14="http://schemas.microsoft.com/office/powerpoint/2010/main" val="169016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C2ACD-A8FA-4769-8535-E1261E0494E7}" type="slidenum">
              <a:rPr lang="en-US" smtClean="0"/>
              <a:t>12</a:t>
            </a:fld>
            <a:endParaRPr lang="en-US"/>
          </a:p>
        </p:txBody>
      </p:sp>
    </p:spTree>
    <p:extLst>
      <p:ext uri="{BB962C8B-B14F-4D97-AF65-F5344CB8AC3E}">
        <p14:creationId xmlns:p14="http://schemas.microsoft.com/office/powerpoint/2010/main" val="329931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3" name="Text Placeholder 2">
            <a:extLst>
              <a:ext uri="{FF2B5EF4-FFF2-40B4-BE49-F238E27FC236}">
                <a16:creationId xmlns:a16="http://schemas.microsoft.com/office/drawing/2014/main" id="{F2132E37-4373-314D-9CAE-4394ABA307F3}"/>
              </a:ext>
            </a:extLst>
          </p:cNvPr>
          <p:cNvSpPr>
            <a:spLocks noGrp="1"/>
          </p:cNvSpPr>
          <p:nvPr>
            <p:ph type="body" sz="quarter" idx="10"/>
          </p:nvPr>
        </p:nvSpPr>
        <p:spPr>
          <a:xfrm>
            <a:off x="1003672" y="2047875"/>
            <a:ext cx="9861177" cy="405447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lvl1pPr>
          </a:lstStyle>
          <a:p>
            <a:pPr algn="l"/>
            <a:r>
              <a:rPr lang="en-US"/>
              <a:t>Title</a:t>
            </a:r>
          </a:p>
        </p:txBody>
      </p:sp>
      <p:pic>
        <p:nvPicPr>
          <p:cNvPr id="5" name="Picture 4">
            <a:extLst>
              <a:ext uri="{FF2B5EF4-FFF2-40B4-BE49-F238E27FC236}">
                <a16:creationId xmlns:a16="http://schemas.microsoft.com/office/drawing/2014/main" id="{0B31582B-F700-4A40-AE5B-3C24969FD249}"/>
              </a:ext>
            </a:extLst>
          </p:cNvPr>
          <p:cNvPicPr>
            <a:picLocks noChangeAspect="1"/>
          </p:cNvPicPr>
          <p:nvPr userDrawn="1"/>
        </p:nvPicPr>
        <p:blipFill>
          <a:blip r:embed="rId2"/>
          <a:stretch>
            <a:fillRect/>
          </a:stretch>
        </p:blipFill>
        <p:spPr>
          <a:xfrm>
            <a:off x="10204656" y="462824"/>
            <a:ext cx="1386709" cy="1540787"/>
          </a:xfrm>
          <a:prstGeom prst="rect">
            <a:avLst/>
          </a:prstGeom>
        </p:spPr>
      </p:pic>
      <p:pic>
        <p:nvPicPr>
          <p:cNvPr id="6" name="Picture 5">
            <a:extLst>
              <a:ext uri="{FF2B5EF4-FFF2-40B4-BE49-F238E27FC236}">
                <a16:creationId xmlns:a16="http://schemas.microsoft.com/office/drawing/2014/main" id="{D725B2CE-746C-C942-888C-C76E223340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3" name="Picture Placeholder 2">
            <a:extLst>
              <a:ext uri="{FF2B5EF4-FFF2-40B4-BE49-F238E27FC236}">
                <a16:creationId xmlns:a16="http://schemas.microsoft.com/office/drawing/2014/main" id="{4AE849C9-5D99-254D-8AF3-F5A68333D00A}"/>
              </a:ext>
            </a:extLst>
          </p:cNvPr>
          <p:cNvSpPr>
            <a:spLocks noGrp="1"/>
          </p:cNvSpPr>
          <p:nvPr>
            <p:ph type="pic" sz="quarter" idx="10"/>
          </p:nvPr>
        </p:nvSpPr>
        <p:spPr>
          <a:xfrm>
            <a:off x="0" y="0"/>
            <a:ext cx="4084638" cy="6858000"/>
          </a:xfrm>
        </p:spPr>
        <p:txBody>
          <a:bodyPr/>
          <a:lstStyle/>
          <a:p>
            <a:endParaRPr lang="en-US"/>
          </a:p>
        </p:txBody>
      </p:sp>
      <p:sp>
        <p:nvSpPr>
          <p:cNvPr id="6" name="Text Placeholder 5">
            <a:extLst>
              <a:ext uri="{FF2B5EF4-FFF2-40B4-BE49-F238E27FC236}">
                <a16:creationId xmlns:a16="http://schemas.microsoft.com/office/drawing/2014/main" id="{E273DBA8-EF94-C443-ABF2-DE2BC9313467}"/>
              </a:ext>
            </a:extLst>
          </p:cNvPr>
          <p:cNvSpPr>
            <a:spLocks noGrp="1"/>
          </p:cNvSpPr>
          <p:nvPr>
            <p:ph type="body" sz="quarter" idx="11"/>
          </p:nvPr>
        </p:nvSpPr>
        <p:spPr>
          <a:xfrm>
            <a:off x="4511675" y="2225675"/>
            <a:ext cx="6689725" cy="4035425"/>
          </a:xfrm>
        </p:spPr>
        <p:txBody>
          <a:bodyPr/>
          <a:lstStyle>
            <a:lvl1pPr marL="0" indent="0" algn="r">
              <a:buFontTx/>
              <a:buNone/>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609600" y="1600200"/>
            <a:ext cx="10972800" cy="4114800"/>
          </a:xfrm>
        </p:spPr>
        <p:txBody>
          <a:bodyPr/>
          <a:lstStyle>
            <a:lvl1pPr marL="342900" indent="-342900">
              <a:buFontTx/>
              <a:buBlip>
                <a:blip r:embed="rId2"/>
              </a:buBlip>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324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ymbol zastępczy daty 3"/>
          <p:cNvSpPr>
            <a:spLocks noGrp="1"/>
          </p:cNvSpPr>
          <p:nvPr>
            <p:ph type="dt" sz="half" idx="10"/>
          </p:nvPr>
        </p:nvSpPr>
        <p:spPr/>
        <p:txBody>
          <a:bodyPr/>
          <a:lstStyle/>
          <a:p>
            <a:fld id="{D1E49A4B-A89B-4F8D-8D08-C6D95EE969C2}" type="datetimeFigureOut">
              <a:rPr lang="en-US" smtClean="0"/>
              <a:t>6/30/21</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0B8C1B0E-F52B-4D01-B9D3-113C8BEE74E4}" type="slidenum">
              <a:rPr lang="en-US" smtClean="0"/>
              <a:t>‹#›</a:t>
            </a:fld>
            <a:endParaRPr lang="en-US"/>
          </a:p>
        </p:txBody>
      </p:sp>
    </p:spTree>
    <p:extLst>
      <p:ext uri="{BB962C8B-B14F-4D97-AF65-F5344CB8AC3E}">
        <p14:creationId xmlns:p14="http://schemas.microsoft.com/office/powerpoint/2010/main" val="359264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 id="2147483662" r:id="rId8"/>
    <p:sldLayoutId id="2147483663" r:id="rId9"/>
  </p:sldLayoutIdLst>
  <p:txStyles>
    <p:titleStyle>
      <a:lvl1pPr algn="l" defTabSz="914400" rtl="0" eaLnBrk="1" latinLnBrk="0" hangingPunct="1">
        <a:lnSpc>
          <a:spcPct val="90000"/>
        </a:lnSpc>
        <a:spcBef>
          <a:spcPct val="0"/>
        </a:spcBef>
        <a:buNone/>
        <a:defRPr sz="4400" b="1" i="0" kern="1200">
          <a:solidFill>
            <a:srgbClr val="9D365E"/>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de.wiktionary.org/wiki/beaver"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llwhitebackground.com/north-american-beaver-background.html" TargetMode="External"/><Relationship Id="rId5" Type="http://schemas.openxmlformats.org/officeDocument/2006/relationships/image" Target="../media/image6.jpeg"/><Relationship Id="rId10" Type="http://schemas.openxmlformats.org/officeDocument/2006/relationships/hyperlink" Target="http://commons.wikimedia.org/wiki/file:castor_dents-haye.jpg" TargetMode="External"/><Relationship Id="rId4" Type="http://schemas.openxmlformats.org/officeDocument/2006/relationships/hyperlink" Target="https://www.flickr.com/photos/blueyonder/4539469465/" TargetMode="Externa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Beaver_teeth_dice_-_Log_House_Museum.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238703"/>
            <a:ext cx="8889124" cy="1608083"/>
          </a:xfrm>
        </p:spPr>
        <p:txBody>
          <a:bodyPr lIns="0" tIns="0" rIns="0" bIns="0" anchor="t" anchorCtr="0">
            <a:noAutofit/>
          </a:bodyPr>
          <a:lstStyle/>
          <a:p>
            <a:r>
              <a:rPr lang="en-US" sz="5800" dirty="0"/>
              <a:t>Beaver Teeth Dice Game</a:t>
            </a:r>
            <a:endParaRPr lang="en-US" sz="5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
        <p:nvSpPr>
          <p:cNvPr id="6" name="Subtitle 2">
            <a:extLst>
              <a:ext uri="{FF2B5EF4-FFF2-40B4-BE49-F238E27FC236}">
                <a16:creationId xmlns:a16="http://schemas.microsoft.com/office/drawing/2014/main" id="{B0547871-18D5-FD41-B5A8-7BF5ECE64CA7}"/>
              </a:ext>
            </a:extLst>
          </p:cNvPr>
          <p:cNvSpPr txBox="1">
            <a:spLocks/>
          </p:cNvSpPr>
          <p:nvPr/>
        </p:nvSpPr>
        <p:spPr>
          <a:xfrm>
            <a:off x="990600" y="3189891"/>
            <a:ext cx="8375822" cy="125854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400" b="1" i="1" dirty="0">
                <a:solidFill>
                  <a:srgbClr val="63A49F"/>
                </a:solidFill>
                <a:latin typeface="Arial"/>
                <a:cs typeface="Arial"/>
              </a:rPr>
              <a:t>Creating statistical questions and displays while playing a traditional Cow Creek Band of Umpqua Tribe of Indians betting game</a:t>
            </a:r>
          </a:p>
        </p:txBody>
      </p:sp>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292AA-48D6-4D02-B77E-CBB278D9D044}"/>
              </a:ext>
            </a:extLst>
          </p:cNvPr>
          <p:cNvSpPr>
            <a:spLocks noGrp="1"/>
          </p:cNvSpPr>
          <p:nvPr>
            <p:ph idx="1"/>
          </p:nvPr>
        </p:nvSpPr>
        <p:spPr>
          <a:xfrm>
            <a:off x="1004046" y="1825625"/>
            <a:ext cx="8992570" cy="4351338"/>
          </a:xfrm>
        </p:spPr>
        <p:txBody>
          <a:bodyPr vert="horz" lIns="0" tIns="0" rIns="0" bIns="0" rtlCol="0" anchor="t">
            <a:noAutofit/>
          </a:bodyPr>
          <a:lstStyle/>
          <a:p>
            <a:pPr>
              <a:lnSpc>
                <a:spcPct val="110000"/>
              </a:lnSpc>
            </a:pPr>
            <a:r>
              <a:rPr lang="en-US" sz="2400" dirty="0">
                <a:solidFill>
                  <a:schemeClr val="tx1">
                    <a:lumMod val="85000"/>
                    <a:lumOff val="15000"/>
                  </a:schemeClr>
                </a:solidFill>
                <a:cs typeface="Arial"/>
              </a:rPr>
              <a:t>Beavers were abundant and their teeth were strong enough to allow for intricate designs and light enough to be carried easily.</a:t>
            </a:r>
          </a:p>
          <a:p>
            <a:pPr>
              <a:lnSpc>
                <a:spcPct val="110000"/>
              </a:lnSpc>
            </a:pPr>
            <a:r>
              <a:rPr lang="en-US" sz="2400" dirty="0">
                <a:solidFill>
                  <a:schemeClr val="tx1">
                    <a:lumMod val="85000"/>
                    <a:lumOff val="15000"/>
                  </a:schemeClr>
                </a:solidFill>
                <a:cs typeface="Arial"/>
              </a:rPr>
              <a:t>Rules of play could vary, but the basic rules were fairly common among Tribes in the Pacific Northwest.</a:t>
            </a:r>
          </a:p>
          <a:p>
            <a:pPr>
              <a:lnSpc>
                <a:spcPct val="110000"/>
              </a:lnSpc>
            </a:pPr>
            <a:r>
              <a:rPr lang="en-US" sz="2400" dirty="0">
                <a:solidFill>
                  <a:schemeClr val="tx1">
                    <a:lumMod val="85000"/>
                    <a:lumOff val="15000"/>
                  </a:schemeClr>
                </a:solidFill>
                <a:cs typeface="Arial"/>
              </a:rPr>
              <a:t>Language differences were okay since there was no need to talk when playing.</a:t>
            </a:r>
          </a:p>
        </p:txBody>
      </p:sp>
      <p:sp>
        <p:nvSpPr>
          <p:cNvPr id="2" name="Title 1">
            <a:extLst>
              <a:ext uri="{FF2B5EF4-FFF2-40B4-BE49-F238E27FC236}">
                <a16:creationId xmlns:a16="http://schemas.microsoft.com/office/drawing/2014/main" id="{25A79C01-23F9-436C-B696-363CBC3FA373}"/>
              </a:ext>
            </a:extLst>
          </p:cNvPr>
          <p:cNvSpPr>
            <a:spLocks noGrp="1"/>
          </p:cNvSpPr>
          <p:nvPr>
            <p:ph type="ctrTitle"/>
          </p:nvPr>
        </p:nvSpPr>
        <p:spPr/>
        <p:txBody>
          <a:bodyPr/>
          <a:lstStyle/>
          <a:p>
            <a:r>
              <a:rPr lang="en-US"/>
              <a:t>Beaver Teeth Dice game</a:t>
            </a:r>
          </a:p>
        </p:txBody>
      </p:sp>
    </p:spTree>
    <p:extLst>
      <p:ext uri="{BB962C8B-B14F-4D97-AF65-F5344CB8AC3E}">
        <p14:creationId xmlns:p14="http://schemas.microsoft.com/office/powerpoint/2010/main" val="113323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F3706-AC95-40DB-8E7C-4D7FF68374C4}"/>
              </a:ext>
            </a:extLst>
          </p:cNvPr>
          <p:cNvSpPr>
            <a:spLocks noGrp="1"/>
          </p:cNvSpPr>
          <p:nvPr>
            <p:ph idx="1"/>
          </p:nvPr>
        </p:nvSpPr>
        <p:spPr/>
        <p:txBody>
          <a:bodyPr vert="horz" lIns="0" tIns="0" rIns="0" bIns="0" rtlCol="0" anchor="t">
            <a:noAutofit/>
          </a:bodyPr>
          <a:lstStyle/>
          <a:p>
            <a:pPr marL="0" indent="0">
              <a:lnSpc>
                <a:spcPct val="110000"/>
              </a:lnSpc>
              <a:spcAft>
                <a:spcPts val="600"/>
              </a:spcAft>
              <a:buNone/>
            </a:pPr>
            <a:r>
              <a:rPr lang="en-US" sz="2000" dirty="0">
                <a:solidFill>
                  <a:schemeClr val="tx1">
                    <a:lumMod val="85000"/>
                    <a:lumOff val="15000"/>
                  </a:schemeClr>
                </a:solidFill>
                <a:ea typeface="Calibri" panose="020F0502020204030204" pitchFamily="34" charset="0"/>
              </a:rPr>
              <a:t>“We would use sticks that were painted as counting sticks. And the dice would either be beaver teeth or bone. Either one had unique markings.” </a:t>
            </a:r>
          </a:p>
          <a:p>
            <a:pPr marL="0" indent="0">
              <a:lnSpc>
                <a:spcPct val="110000"/>
              </a:lnSpc>
              <a:buNone/>
            </a:pPr>
            <a:r>
              <a:rPr lang="en-US" sz="2000" b="1" dirty="0">
                <a:solidFill>
                  <a:schemeClr val="tx1">
                    <a:lumMod val="85000"/>
                    <a:lumOff val="15000"/>
                  </a:schemeClr>
                </a:solidFill>
                <a:ea typeface="Calibri" panose="020F0502020204030204" pitchFamily="34" charset="0"/>
              </a:rPr>
              <a:t>Each team needs</a:t>
            </a:r>
          </a:p>
          <a:p>
            <a:pPr marL="0" indent="0">
              <a:lnSpc>
                <a:spcPct val="110000"/>
              </a:lnSpc>
              <a:buNone/>
            </a:pPr>
            <a:r>
              <a:rPr lang="en-US" sz="2000" dirty="0">
                <a:solidFill>
                  <a:schemeClr val="tx1">
                    <a:lumMod val="85000"/>
                    <a:lumOff val="15000"/>
                  </a:schemeClr>
                </a:solidFill>
                <a:ea typeface="Calibri" panose="020F0502020204030204" pitchFamily="34" charset="0"/>
              </a:rPr>
              <a:t>2 pairs of teeth</a:t>
            </a:r>
          </a:p>
          <a:p>
            <a:pPr marL="0" indent="0">
              <a:lnSpc>
                <a:spcPct val="110000"/>
              </a:lnSpc>
              <a:buNone/>
            </a:pPr>
            <a:r>
              <a:rPr lang="en-US" sz="2000" dirty="0">
                <a:solidFill>
                  <a:schemeClr val="tx1">
                    <a:lumMod val="85000"/>
                    <a:lumOff val="15000"/>
                  </a:schemeClr>
                </a:solidFill>
                <a:ea typeface="Calibri" panose="020F0502020204030204" pitchFamily="34" charset="0"/>
              </a:rPr>
              <a:t>	2 with circle designs (one is more elaborate)</a:t>
            </a:r>
          </a:p>
          <a:p>
            <a:pPr marL="0" indent="0">
              <a:lnSpc>
                <a:spcPct val="110000"/>
              </a:lnSpc>
              <a:buNone/>
            </a:pPr>
            <a:r>
              <a:rPr lang="en-US" sz="2000" dirty="0">
                <a:solidFill>
                  <a:schemeClr val="tx1">
                    <a:lumMod val="85000"/>
                    <a:lumOff val="15000"/>
                  </a:schemeClr>
                </a:solidFill>
                <a:ea typeface="Calibri" panose="020F0502020204030204" pitchFamily="34" charset="0"/>
              </a:rPr>
              <a:t>	2 with arrows, cross-hatching or lines (one is more elaborate)</a:t>
            </a:r>
          </a:p>
          <a:p>
            <a:pPr marL="0" indent="0">
              <a:lnSpc>
                <a:spcPct val="110000"/>
              </a:lnSpc>
              <a:spcAft>
                <a:spcPts val="600"/>
              </a:spcAft>
              <a:buNone/>
            </a:pPr>
            <a:r>
              <a:rPr lang="en-US" sz="2000" dirty="0">
                <a:solidFill>
                  <a:schemeClr val="tx1">
                    <a:lumMod val="85000"/>
                    <a:lumOff val="15000"/>
                  </a:schemeClr>
                </a:solidFill>
                <a:ea typeface="Calibri" panose="020F0502020204030204" pitchFamily="34" charset="0"/>
              </a:rPr>
              <a:t>24 counting bones</a:t>
            </a:r>
          </a:p>
          <a:p>
            <a:pPr marL="0" indent="0">
              <a:lnSpc>
                <a:spcPct val="110000"/>
              </a:lnSpc>
              <a:buNone/>
            </a:pPr>
            <a:r>
              <a:rPr lang="en-US" sz="2000" dirty="0">
                <a:solidFill>
                  <a:schemeClr val="tx1">
                    <a:lumMod val="85000"/>
                    <a:lumOff val="15000"/>
                  </a:schemeClr>
                </a:solidFill>
                <a:ea typeface="Calibri" panose="020F0502020204030204" pitchFamily="34" charset="0"/>
              </a:rPr>
              <a:t>Two teams face each other. The first player holds the teeth with two hands and shakes it, then tosses it to the ground. The teeth are counted and points are awarded. Keep count of points using the bones.</a:t>
            </a:r>
          </a:p>
        </p:txBody>
      </p:sp>
      <p:sp>
        <p:nvSpPr>
          <p:cNvPr id="2" name="Title 1">
            <a:extLst>
              <a:ext uri="{FF2B5EF4-FFF2-40B4-BE49-F238E27FC236}">
                <a16:creationId xmlns:a16="http://schemas.microsoft.com/office/drawing/2014/main" id="{ACCE6C5C-06D8-4679-AB0E-2FC90728B9E6}"/>
              </a:ext>
            </a:extLst>
          </p:cNvPr>
          <p:cNvSpPr>
            <a:spLocks noGrp="1"/>
          </p:cNvSpPr>
          <p:nvPr>
            <p:ph type="ctrTitle"/>
          </p:nvPr>
        </p:nvSpPr>
        <p:spPr/>
        <p:txBody>
          <a:bodyPr/>
          <a:lstStyle/>
          <a:p>
            <a:r>
              <a:rPr lang="en-US"/>
              <a:t>To play the game</a:t>
            </a:r>
          </a:p>
        </p:txBody>
      </p:sp>
    </p:spTree>
    <p:extLst>
      <p:ext uri="{BB962C8B-B14F-4D97-AF65-F5344CB8AC3E}">
        <p14:creationId xmlns:p14="http://schemas.microsoft.com/office/powerpoint/2010/main" val="236914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EF0CD8-5D24-4A76-AAA5-E8B6F441207C}"/>
              </a:ext>
            </a:extLst>
          </p:cNvPr>
          <p:cNvPicPr>
            <a:picLocks noGrp="1" noChangeAspect="1"/>
          </p:cNvPicPr>
          <p:nvPr>
            <p:ph idx="1"/>
          </p:nvPr>
        </p:nvPicPr>
        <p:blipFill rotWithShape="1">
          <a:blip r:embed="rId3"/>
          <a:srcRect l="5987" t="26498" r="60123" b="11880"/>
          <a:stretch/>
        </p:blipFill>
        <p:spPr>
          <a:xfrm>
            <a:off x="990599" y="1676399"/>
            <a:ext cx="3350264" cy="3426585"/>
          </a:xfrm>
        </p:spPr>
      </p:pic>
      <p:pic>
        <p:nvPicPr>
          <p:cNvPr id="7" name="Picture 6">
            <a:extLst>
              <a:ext uri="{FF2B5EF4-FFF2-40B4-BE49-F238E27FC236}">
                <a16:creationId xmlns:a16="http://schemas.microsoft.com/office/drawing/2014/main" id="{A2C4405C-7F7E-4DB6-AF1F-85F80E443623}"/>
              </a:ext>
            </a:extLst>
          </p:cNvPr>
          <p:cNvPicPr>
            <a:picLocks noChangeAspect="1"/>
          </p:cNvPicPr>
          <p:nvPr/>
        </p:nvPicPr>
        <p:blipFill rotWithShape="1">
          <a:blip r:embed="rId4"/>
          <a:srcRect l="14167" t="39629" r="50000" b="27778"/>
          <a:stretch/>
        </p:blipFill>
        <p:spPr>
          <a:xfrm>
            <a:off x="4490348" y="1664035"/>
            <a:ext cx="6721582" cy="3438949"/>
          </a:xfrm>
          <a:prstGeom prst="rect">
            <a:avLst/>
          </a:prstGeom>
        </p:spPr>
      </p:pic>
      <p:sp>
        <p:nvSpPr>
          <p:cNvPr id="8" name="TextBox 7">
            <a:extLst>
              <a:ext uri="{FF2B5EF4-FFF2-40B4-BE49-F238E27FC236}">
                <a16:creationId xmlns:a16="http://schemas.microsoft.com/office/drawing/2014/main" id="{2A194B7B-74E6-4D88-818E-108BF1B63716}"/>
              </a:ext>
            </a:extLst>
          </p:cNvPr>
          <p:cNvSpPr txBox="1"/>
          <p:nvPr/>
        </p:nvSpPr>
        <p:spPr>
          <a:xfrm>
            <a:off x="4490348" y="5193965"/>
            <a:ext cx="3455047" cy="707886"/>
          </a:xfrm>
          <a:prstGeom prst="rect">
            <a:avLst/>
          </a:prstGeom>
          <a:noFill/>
        </p:spPr>
        <p:txBody>
          <a:bodyPr wrap="square" rtlCol="0">
            <a:spAutoFit/>
          </a:bodyPr>
          <a:lstStyle/>
          <a:p>
            <a:r>
              <a:rPr lang="en-US" sz="2000" i="1" dirty="0">
                <a:solidFill>
                  <a:schemeClr val="tx1">
                    <a:lumMod val="85000"/>
                    <a:lumOff val="15000"/>
                  </a:schemeClr>
                </a:solidFill>
                <a:latin typeface="Arial" panose="020B0604020202020204" pitchFamily="34" charset="0"/>
                <a:cs typeface="Arial" panose="020B0604020202020204" pitchFamily="34" charset="0"/>
              </a:rPr>
              <a:t>Teeth with circle designs are called “female”.</a:t>
            </a:r>
          </a:p>
        </p:txBody>
      </p:sp>
      <p:sp>
        <p:nvSpPr>
          <p:cNvPr id="9" name="TextBox 8">
            <a:extLst>
              <a:ext uri="{FF2B5EF4-FFF2-40B4-BE49-F238E27FC236}">
                <a16:creationId xmlns:a16="http://schemas.microsoft.com/office/drawing/2014/main" id="{71E5AD7D-509D-47DE-A596-E59B542EFC8B}"/>
              </a:ext>
            </a:extLst>
          </p:cNvPr>
          <p:cNvSpPr txBox="1"/>
          <p:nvPr/>
        </p:nvSpPr>
        <p:spPr>
          <a:xfrm>
            <a:off x="908111" y="5193965"/>
            <a:ext cx="3786188" cy="707886"/>
          </a:xfrm>
          <a:prstGeom prst="rect">
            <a:avLst/>
          </a:prstGeom>
          <a:noFill/>
        </p:spPr>
        <p:txBody>
          <a:bodyPr wrap="square" rtlCol="0">
            <a:spAutoFit/>
          </a:bodyPr>
          <a:lstStyle/>
          <a:p>
            <a:r>
              <a:rPr lang="en-US" sz="2000" i="1" dirty="0">
                <a:solidFill>
                  <a:schemeClr val="tx1">
                    <a:lumMod val="85000"/>
                    <a:lumOff val="15000"/>
                  </a:schemeClr>
                </a:solidFill>
                <a:latin typeface="Arial" panose="020B0604020202020204" pitchFamily="34" charset="0"/>
                <a:cs typeface="Arial" panose="020B0604020202020204" pitchFamily="34" charset="0"/>
              </a:rPr>
              <a:t>Teeth with the arrow or other markings are called “male”.</a:t>
            </a:r>
          </a:p>
        </p:txBody>
      </p:sp>
    </p:spTree>
    <p:extLst>
      <p:ext uri="{BB962C8B-B14F-4D97-AF65-F5344CB8AC3E}">
        <p14:creationId xmlns:p14="http://schemas.microsoft.com/office/powerpoint/2010/main" val="2474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02F6B2E-F096-484F-8344-C9BD0CABAB05}"/>
              </a:ext>
            </a:extLst>
          </p:cNvPr>
          <p:cNvGraphicFramePr>
            <a:graphicFrameLocks noGrp="1"/>
          </p:cNvGraphicFramePr>
          <p:nvPr>
            <p:ph idx="1"/>
            <p:extLst>
              <p:ext uri="{D42A27DB-BD31-4B8C-83A1-F6EECF244321}">
                <p14:modId xmlns:p14="http://schemas.microsoft.com/office/powerpoint/2010/main" val="484235136"/>
              </p:ext>
            </p:extLst>
          </p:nvPr>
        </p:nvGraphicFramePr>
        <p:xfrm>
          <a:off x="1015657" y="3221937"/>
          <a:ext cx="9861549" cy="1828800"/>
        </p:xfrm>
        <a:graphic>
          <a:graphicData uri="http://schemas.openxmlformats.org/drawingml/2006/table">
            <a:tbl>
              <a:tblPr firstRow="1" bandRow="1">
                <a:tableStyleId>{5C22544A-7EE6-4342-B048-85BDC9FD1C3A}</a:tableStyleId>
              </a:tblPr>
              <a:tblGrid>
                <a:gridCol w="6967399">
                  <a:extLst>
                    <a:ext uri="{9D8B030D-6E8A-4147-A177-3AD203B41FA5}">
                      <a16:colId xmlns:a16="http://schemas.microsoft.com/office/drawing/2014/main" val="1080650743"/>
                    </a:ext>
                  </a:extLst>
                </a:gridCol>
                <a:gridCol w="2894150">
                  <a:extLst>
                    <a:ext uri="{9D8B030D-6E8A-4147-A177-3AD203B41FA5}">
                      <a16:colId xmlns:a16="http://schemas.microsoft.com/office/drawing/2014/main" val="1836445951"/>
                    </a:ext>
                  </a:extLst>
                </a:gridCol>
              </a:tblGrid>
              <a:tr h="319384">
                <a:tc>
                  <a:txBody>
                    <a:bodyPr/>
                    <a:lstStyle/>
                    <a:p>
                      <a:pPr>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Teeth combination</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a:txBody>
                    <a:bodyPr/>
                    <a:lstStyle/>
                    <a:p>
                      <a:pPr>
                        <a:spcBef>
                          <a:spcPts val="200"/>
                        </a:spcBef>
                        <a:spcAft>
                          <a:spcPts val="200"/>
                        </a:spcAft>
                      </a:pPr>
                      <a:r>
                        <a:rPr lang="en-US">
                          <a:solidFill>
                            <a:schemeClr val="tx1">
                              <a:lumMod val="85000"/>
                              <a:lumOff val="15000"/>
                            </a:schemeClr>
                          </a:solidFill>
                          <a:latin typeface="Arial" panose="020B0604020202020204" pitchFamily="34" charset="0"/>
                          <a:cs typeface="Arial" panose="020B0604020202020204" pitchFamily="34" charset="0"/>
                        </a:rPr>
                        <a:t>Points awarded</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extLst>
                  <a:ext uri="{0D108BD9-81ED-4DB2-BD59-A6C34878D82A}">
                    <a16:rowId xmlns:a16="http://schemas.microsoft.com/office/drawing/2014/main" val="1254219999"/>
                  </a:ext>
                </a:extLst>
              </a:tr>
              <a:tr h="319384">
                <a:tc>
                  <a:txBody>
                    <a:bodyPr/>
                    <a:lstStyle/>
                    <a:p>
                      <a:pPr>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Both males up</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a:txBody>
                    <a:bodyPr/>
                    <a:lstStyle/>
                    <a:p>
                      <a:pPr>
                        <a:spcBef>
                          <a:spcPts val="200"/>
                        </a:spcBef>
                        <a:spcAft>
                          <a:spcPts val="200"/>
                        </a:spcAft>
                      </a:pPr>
                      <a:r>
                        <a:rPr lang="en-US">
                          <a:solidFill>
                            <a:schemeClr val="tx1">
                              <a:lumMod val="85000"/>
                              <a:lumOff val="15000"/>
                            </a:schemeClr>
                          </a:solidFill>
                          <a:latin typeface="Arial" panose="020B0604020202020204" pitchFamily="34" charset="0"/>
                          <a:cs typeface="Arial" panose="020B0604020202020204" pitchFamily="34" charset="0"/>
                        </a:rPr>
                        <a:t>1</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extLst>
                  <a:ext uri="{0D108BD9-81ED-4DB2-BD59-A6C34878D82A}">
                    <a16:rowId xmlns:a16="http://schemas.microsoft.com/office/drawing/2014/main" val="3965596317"/>
                  </a:ext>
                </a:extLst>
              </a:tr>
              <a:tr h="319384">
                <a:tc>
                  <a:txBody>
                    <a:bodyPr/>
                    <a:lstStyle/>
                    <a:p>
                      <a:pPr>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Both females up</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a:txBody>
                    <a:bodyPr/>
                    <a:lstStyle/>
                    <a:p>
                      <a:pPr>
                        <a:spcBef>
                          <a:spcPts val="200"/>
                        </a:spcBef>
                        <a:spcAft>
                          <a:spcPts val="200"/>
                        </a:spcAft>
                      </a:pPr>
                      <a:r>
                        <a:rPr lang="en-US">
                          <a:solidFill>
                            <a:schemeClr val="tx1">
                              <a:lumMod val="85000"/>
                              <a:lumOff val="15000"/>
                            </a:schemeClr>
                          </a:solidFill>
                          <a:latin typeface="Arial" panose="020B0604020202020204" pitchFamily="34" charset="0"/>
                          <a:cs typeface="Arial" panose="020B0604020202020204" pitchFamily="34" charset="0"/>
                        </a:rPr>
                        <a:t>1</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extLst>
                  <a:ext uri="{0D108BD9-81ED-4DB2-BD59-A6C34878D82A}">
                    <a16:rowId xmlns:a16="http://schemas.microsoft.com/office/drawing/2014/main" val="1873652024"/>
                  </a:ext>
                </a:extLst>
              </a:tr>
              <a:tr h="319384">
                <a:tc>
                  <a:txBody>
                    <a:bodyPr/>
                    <a:lstStyle/>
                    <a:p>
                      <a:pPr>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All dice up</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a:txBody>
                    <a:bodyPr/>
                    <a:lstStyle/>
                    <a:p>
                      <a:pPr>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4</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extLst>
                  <a:ext uri="{0D108BD9-81ED-4DB2-BD59-A6C34878D82A}">
                    <a16:rowId xmlns:a16="http://schemas.microsoft.com/office/drawing/2014/main" val="1437100167"/>
                  </a:ext>
                </a:extLst>
              </a:tr>
              <a:tr h="319384">
                <a:tc>
                  <a:txBody>
                    <a:bodyPr/>
                    <a:lstStyle/>
                    <a:p>
                      <a:pPr>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Any other combination</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tc>
                  <a:txBody>
                    <a:bodyPr/>
                    <a:lstStyle/>
                    <a:p>
                      <a:pPr>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0</a:t>
                      </a:r>
                    </a:p>
                  </a:txBody>
                  <a:tcPr>
                    <a:lnL w="12700" cap="flat" cmpd="sng" algn="ctr">
                      <a:solidFill>
                        <a:srgbClr val="63A49F"/>
                      </a:solidFill>
                      <a:prstDash val="solid"/>
                      <a:round/>
                      <a:headEnd type="none" w="med" len="med"/>
                      <a:tailEnd type="none" w="med" len="med"/>
                    </a:lnL>
                    <a:lnR w="12700" cap="flat" cmpd="sng" algn="ctr">
                      <a:solidFill>
                        <a:srgbClr val="63A49F"/>
                      </a:solidFill>
                      <a:prstDash val="solid"/>
                      <a:round/>
                      <a:headEnd type="none" w="med" len="med"/>
                      <a:tailEnd type="none" w="med" len="med"/>
                    </a:lnR>
                    <a:lnT w="12700" cap="flat" cmpd="sng" algn="ctr">
                      <a:solidFill>
                        <a:srgbClr val="63A49F"/>
                      </a:solidFill>
                      <a:prstDash val="solid"/>
                      <a:round/>
                      <a:headEnd type="none" w="med" len="med"/>
                      <a:tailEnd type="none" w="med" len="med"/>
                    </a:lnT>
                    <a:lnB w="12700" cap="flat" cmpd="sng" algn="ctr">
                      <a:solidFill>
                        <a:srgbClr val="63A49F"/>
                      </a:solidFill>
                      <a:prstDash val="solid"/>
                      <a:round/>
                      <a:headEnd type="none" w="med" len="med"/>
                      <a:tailEnd type="none" w="med" len="med"/>
                    </a:lnB>
                    <a:noFill/>
                  </a:tcPr>
                </a:tc>
                <a:extLst>
                  <a:ext uri="{0D108BD9-81ED-4DB2-BD59-A6C34878D82A}">
                    <a16:rowId xmlns:a16="http://schemas.microsoft.com/office/drawing/2014/main" val="4163397751"/>
                  </a:ext>
                </a:extLst>
              </a:tr>
            </a:tbl>
          </a:graphicData>
        </a:graphic>
      </p:graphicFrame>
      <p:sp>
        <p:nvSpPr>
          <p:cNvPr id="2" name="Title 1">
            <a:extLst>
              <a:ext uri="{FF2B5EF4-FFF2-40B4-BE49-F238E27FC236}">
                <a16:creationId xmlns:a16="http://schemas.microsoft.com/office/drawing/2014/main" id="{C7DA5884-7243-405A-841E-B3CE22DD4A14}"/>
              </a:ext>
            </a:extLst>
          </p:cNvPr>
          <p:cNvSpPr>
            <a:spLocks noGrp="1"/>
          </p:cNvSpPr>
          <p:nvPr>
            <p:ph type="ctrTitle"/>
          </p:nvPr>
        </p:nvSpPr>
        <p:spPr/>
        <p:txBody>
          <a:bodyPr/>
          <a:lstStyle/>
          <a:p>
            <a:r>
              <a:rPr lang="en-US"/>
              <a:t>Points</a:t>
            </a:r>
          </a:p>
        </p:txBody>
      </p:sp>
      <p:sp>
        <p:nvSpPr>
          <p:cNvPr id="5" name="TextBox 4">
            <a:extLst>
              <a:ext uri="{FF2B5EF4-FFF2-40B4-BE49-F238E27FC236}">
                <a16:creationId xmlns:a16="http://schemas.microsoft.com/office/drawing/2014/main" id="{D8BD60D9-FFEB-463C-BD81-8AE886FA426C}"/>
              </a:ext>
            </a:extLst>
          </p:cNvPr>
          <p:cNvSpPr txBox="1"/>
          <p:nvPr/>
        </p:nvSpPr>
        <p:spPr>
          <a:xfrm>
            <a:off x="990943" y="1676400"/>
            <a:ext cx="8066560" cy="1323439"/>
          </a:xfrm>
          <a:prstGeom prst="rect">
            <a:avLst/>
          </a:prstGeom>
          <a:noFill/>
        </p:spPr>
        <p:txBody>
          <a:bodyPr wrap="square" lIns="0" tIns="0" rIns="0" bIns="0" rtlCol="0">
            <a:noAutofit/>
          </a:bodyPr>
          <a:lstStyle/>
          <a:p>
            <a:r>
              <a:rPr lang="en-US" sz="2400" dirty="0">
                <a:solidFill>
                  <a:schemeClr val="tx1">
                    <a:lumMod val="85000"/>
                    <a:lumOff val="15000"/>
                  </a:schemeClr>
                </a:solidFill>
                <a:latin typeface="Arial" panose="020B0604020202020204" pitchFamily="34" charset="0"/>
                <a:cs typeface="Arial" panose="020B0604020202020204" pitchFamily="34" charset="0"/>
              </a:rPr>
              <a:t>After you throw, count the points and collect the counting bones for each point.  If you score an uneven number, your turn is over and it is passed to the other team or player.</a:t>
            </a:r>
          </a:p>
        </p:txBody>
      </p:sp>
    </p:spTree>
    <p:extLst>
      <p:ext uri="{BB962C8B-B14F-4D97-AF65-F5344CB8AC3E}">
        <p14:creationId xmlns:p14="http://schemas.microsoft.com/office/powerpoint/2010/main" val="98639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8FCD31-FA00-46BC-BFA8-DB19E8A923B2}"/>
              </a:ext>
            </a:extLst>
          </p:cNvPr>
          <p:cNvPicPr>
            <a:picLocks noGrp="1" noChangeAspect="1"/>
          </p:cNvPicPr>
          <p:nvPr>
            <p:ph idx="1"/>
          </p:nvPr>
        </p:nvPicPr>
        <p:blipFill>
          <a:blip r:embed="rId2"/>
          <a:stretch>
            <a:fillRect/>
          </a:stretch>
        </p:blipFill>
        <p:spPr>
          <a:xfrm>
            <a:off x="2732836" y="4305300"/>
            <a:ext cx="4114800" cy="2057400"/>
          </a:xfrm>
          <a:prstGeom prst="rect">
            <a:avLst/>
          </a:prstGeom>
        </p:spPr>
      </p:pic>
      <p:sp>
        <p:nvSpPr>
          <p:cNvPr id="2" name="Title 1">
            <a:extLst>
              <a:ext uri="{FF2B5EF4-FFF2-40B4-BE49-F238E27FC236}">
                <a16:creationId xmlns:a16="http://schemas.microsoft.com/office/drawing/2014/main" id="{ECE63C7C-7C6B-49E6-9BD3-0CFC5FC1AB29}"/>
              </a:ext>
            </a:extLst>
          </p:cNvPr>
          <p:cNvSpPr>
            <a:spLocks noGrp="1"/>
          </p:cNvSpPr>
          <p:nvPr>
            <p:ph type="ctrTitle"/>
          </p:nvPr>
        </p:nvSpPr>
        <p:spPr/>
        <p:txBody>
          <a:bodyPr>
            <a:normAutofit/>
          </a:bodyPr>
          <a:lstStyle/>
          <a:p>
            <a:r>
              <a:rPr lang="en-US"/>
              <a:t>There may be slight differences in how to play</a:t>
            </a:r>
          </a:p>
        </p:txBody>
      </p:sp>
      <p:pic>
        <p:nvPicPr>
          <p:cNvPr id="5" name="Picture 4">
            <a:extLst>
              <a:ext uri="{FF2B5EF4-FFF2-40B4-BE49-F238E27FC236}">
                <a16:creationId xmlns:a16="http://schemas.microsoft.com/office/drawing/2014/main" id="{F2717291-966C-47F1-A51F-537D9F189473}"/>
              </a:ext>
            </a:extLst>
          </p:cNvPr>
          <p:cNvPicPr>
            <a:picLocks noChangeAspect="1"/>
          </p:cNvPicPr>
          <p:nvPr/>
        </p:nvPicPr>
        <p:blipFill>
          <a:blip r:embed="rId3"/>
          <a:stretch>
            <a:fillRect/>
          </a:stretch>
        </p:blipFill>
        <p:spPr>
          <a:xfrm>
            <a:off x="998821" y="2006898"/>
            <a:ext cx="2810520" cy="1554162"/>
          </a:xfrm>
          <a:prstGeom prst="rect">
            <a:avLst/>
          </a:prstGeom>
        </p:spPr>
      </p:pic>
      <p:pic>
        <p:nvPicPr>
          <p:cNvPr id="6" name="Picture 5">
            <a:extLst>
              <a:ext uri="{FF2B5EF4-FFF2-40B4-BE49-F238E27FC236}">
                <a16:creationId xmlns:a16="http://schemas.microsoft.com/office/drawing/2014/main" id="{297250E9-52F1-4F6D-ACFB-CE017FCADDB1}"/>
              </a:ext>
            </a:extLst>
          </p:cNvPr>
          <p:cNvPicPr>
            <a:picLocks noChangeAspect="1"/>
          </p:cNvPicPr>
          <p:nvPr/>
        </p:nvPicPr>
        <p:blipFill>
          <a:blip r:embed="rId4"/>
          <a:stretch>
            <a:fillRect/>
          </a:stretch>
        </p:blipFill>
        <p:spPr>
          <a:xfrm>
            <a:off x="3878670" y="2006899"/>
            <a:ext cx="2581336" cy="1554161"/>
          </a:xfrm>
          <a:prstGeom prst="rect">
            <a:avLst/>
          </a:prstGeom>
        </p:spPr>
      </p:pic>
      <p:pic>
        <p:nvPicPr>
          <p:cNvPr id="7" name="Picture 6">
            <a:extLst>
              <a:ext uri="{FF2B5EF4-FFF2-40B4-BE49-F238E27FC236}">
                <a16:creationId xmlns:a16="http://schemas.microsoft.com/office/drawing/2014/main" id="{FE7F5AAF-0285-4D65-9B5D-2C089011D437}"/>
              </a:ext>
            </a:extLst>
          </p:cNvPr>
          <p:cNvPicPr>
            <a:picLocks noChangeAspect="1"/>
          </p:cNvPicPr>
          <p:nvPr/>
        </p:nvPicPr>
        <p:blipFill rotWithShape="1">
          <a:blip r:embed="rId5"/>
          <a:srcRect l="28378" t="25257" r="22201" b="25258"/>
          <a:stretch/>
        </p:blipFill>
        <p:spPr>
          <a:xfrm>
            <a:off x="6529335" y="2006899"/>
            <a:ext cx="2072218" cy="1554162"/>
          </a:xfrm>
          <a:prstGeom prst="rect">
            <a:avLst/>
          </a:prstGeom>
        </p:spPr>
      </p:pic>
      <p:pic>
        <p:nvPicPr>
          <p:cNvPr id="8" name="Picture 7">
            <a:extLst>
              <a:ext uri="{FF2B5EF4-FFF2-40B4-BE49-F238E27FC236}">
                <a16:creationId xmlns:a16="http://schemas.microsoft.com/office/drawing/2014/main" id="{AE42B352-EDE7-4E54-AF32-BED6E7185189}"/>
              </a:ext>
            </a:extLst>
          </p:cNvPr>
          <p:cNvPicPr>
            <a:picLocks noChangeAspect="1"/>
          </p:cNvPicPr>
          <p:nvPr/>
        </p:nvPicPr>
        <p:blipFill>
          <a:blip r:embed="rId6"/>
          <a:stretch>
            <a:fillRect/>
          </a:stretch>
        </p:blipFill>
        <p:spPr>
          <a:xfrm>
            <a:off x="8828181" y="1997560"/>
            <a:ext cx="2767633" cy="4250839"/>
          </a:xfrm>
          <a:prstGeom prst="rect">
            <a:avLst/>
          </a:prstGeom>
        </p:spPr>
      </p:pic>
      <p:sp>
        <p:nvSpPr>
          <p:cNvPr id="9" name="TextBox 8">
            <a:extLst>
              <a:ext uri="{FF2B5EF4-FFF2-40B4-BE49-F238E27FC236}">
                <a16:creationId xmlns:a16="http://schemas.microsoft.com/office/drawing/2014/main" id="{EE807ADB-7333-4126-BF3E-85F4567CF90F}"/>
              </a:ext>
            </a:extLst>
          </p:cNvPr>
          <p:cNvSpPr txBox="1"/>
          <p:nvPr/>
        </p:nvSpPr>
        <p:spPr>
          <a:xfrm>
            <a:off x="978920" y="3696730"/>
            <a:ext cx="7622633" cy="245075"/>
          </a:xfrm>
          <a:prstGeom prst="rect">
            <a:avLst/>
          </a:prstGeom>
          <a:noFill/>
        </p:spPr>
        <p:txBody>
          <a:bodyPr wrap="square" lIns="0" tIns="0" rIns="0" bIns="0" rtlCol="0">
            <a:noAutofit/>
          </a:bodyPr>
          <a:lstStyle/>
          <a:p>
            <a:r>
              <a:rPr lang="en-US" sz="1600" i="1" dirty="0">
                <a:solidFill>
                  <a:schemeClr val="tx1">
                    <a:lumMod val="85000"/>
                    <a:lumOff val="15000"/>
                  </a:schemeClr>
                </a:solidFill>
                <a:latin typeface="Arial" panose="020B0604020202020204" pitchFamily="34" charset="0"/>
                <a:cs typeface="Arial" panose="020B0604020202020204" pitchFamily="34" charset="0"/>
              </a:rPr>
              <a:t>Examples of carved beaver teeth collected and housed in the British Museum</a:t>
            </a:r>
          </a:p>
        </p:txBody>
      </p:sp>
    </p:spTree>
    <p:extLst>
      <p:ext uri="{BB962C8B-B14F-4D97-AF65-F5344CB8AC3E}">
        <p14:creationId xmlns:p14="http://schemas.microsoft.com/office/powerpoint/2010/main" val="48478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D01C1-8336-4779-A967-DF73712B4FD3}"/>
              </a:ext>
            </a:extLst>
          </p:cNvPr>
          <p:cNvSpPr>
            <a:spLocks noGrp="1"/>
          </p:cNvSpPr>
          <p:nvPr>
            <p:ph idx="1"/>
          </p:nvPr>
        </p:nvSpPr>
        <p:spPr>
          <a:xfrm>
            <a:off x="1004045" y="2690601"/>
            <a:ext cx="4655341" cy="1510699"/>
          </a:xfrm>
        </p:spPr>
        <p:txBody>
          <a:bodyPr vert="horz" lIns="0" tIns="0" rIns="0" bIns="0" rtlCol="0" anchor="t">
            <a:normAutofit/>
          </a:bodyPr>
          <a:lstStyle/>
          <a:p>
            <a:pPr marL="0" indent="0">
              <a:lnSpc>
                <a:spcPct val="110000"/>
              </a:lnSpc>
              <a:buNone/>
            </a:pPr>
            <a:r>
              <a:rPr lang="en-US" sz="2400" b="0" i="0" dirty="0">
                <a:solidFill>
                  <a:schemeClr val="tx1">
                    <a:lumMod val="85000"/>
                    <a:lumOff val="15000"/>
                  </a:schemeClr>
                </a:solidFill>
                <a:effectLst/>
              </a:rPr>
              <a:t>Way to track data points on a simple scale, with dots to represent number of </a:t>
            </a:r>
            <a:r>
              <a:rPr lang="en-US" sz="2400" dirty="0">
                <a:solidFill>
                  <a:schemeClr val="tx1">
                    <a:lumMod val="85000"/>
                    <a:lumOff val="15000"/>
                  </a:schemeClr>
                </a:solidFill>
              </a:rPr>
              <a:t>occurrences</a:t>
            </a:r>
          </a:p>
        </p:txBody>
      </p:sp>
      <p:sp>
        <p:nvSpPr>
          <p:cNvPr id="2" name="Title 1">
            <a:extLst>
              <a:ext uri="{FF2B5EF4-FFF2-40B4-BE49-F238E27FC236}">
                <a16:creationId xmlns:a16="http://schemas.microsoft.com/office/drawing/2014/main" id="{EA53A71B-7360-4508-9602-525F4C8D53F5}"/>
              </a:ext>
            </a:extLst>
          </p:cNvPr>
          <p:cNvSpPr>
            <a:spLocks noGrp="1"/>
          </p:cNvSpPr>
          <p:nvPr>
            <p:ph type="ctrTitle"/>
          </p:nvPr>
        </p:nvSpPr>
        <p:spPr>
          <a:xfrm>
            <a:off x="1004046" y="1755697"/>
            <a:ext cx="3765662" cy="876300"/>
          </a:xfrm>
        </p:spPr>
        <p:txBody>
          <a:bodyPr/>
          <a:lstStyle/>
          <a:p>
            <a:r>
              <a:rPr lang="en-US" dirty="0"/>
              <a:t>Dot plot</a:t>
            </a:r>
          </a:p>
        </p:txBody>
      </p:sp>
      <p:sp>
        <p:nvSpPr>
          <p:cNvPr id="4" name="Title 1">
            <a:extLst>
              <a:ext uri="{FF2B5EF4-FFF2-40B4-BE49-F238E27FC236}">
                <a16:creationId xmlns:a16="http://schemas.microsoft.com/office/drawing/2014/main" id="{27A6C795-5B56-4673-9B12-EF1EB840432D}"/>
              </a:ext>
            </a:extLst>
          </p:cNvPr>
          <p:cNvSpPr txBox="1">
            <a:spLocks/>
          </p:cNvSpPr>
          <p:nvPr/>
        </p:nvSpPr>
        <p:spPr>
          <a:xfrm>
            <a:off x="6629400" y="1703931"/>
            <a:ext cx="4572000" cy="775660"/>
          </a:xfrm>
          <a:prstGeom prst="rect">
            <a:avLst/>
          </a:prstGeom>
        </p:spPr>
        <p:txBody>
          <a:bodyPr vert="horz" lIns="0" tIns="0" rIns="0" bIns="0" rtlCol="0" anchor="t" anchorCtr="0">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r>
              <a:rPr lang="en-US" b="1" dirty="0">
                <a:solidFill>
                  <a:srgbClr val="9D365E"/>
                </a:solidFill>
              </a:rPr>
              <a:t>Frequency Table</a:t>
            </a:r>
          </a:p>
        </p:txBody>
      </p:sp>
      <p:sp>
        <p:nvSpPr>
          <p:cNvPr id="6" name="Content Placeholder 2">
            <a:extLst>
              <a:ext uri="{FF2B5EF4-FFF2-40B4-BE49-F238E27FC236}">
                <a16:creationId xmlns:a16="http://schemas.microsoft.com/office/drawing/2014/main" id="{664903BC-5313-4E22-98DA-9CC717EB828A}"/>
              </a:ext>
            </a:extLst>
          </p:cNvPr>
          <p:cNvSpPr txBox="1">
            <a:spLocks/>
          </p:cNvSpPr>
          <p:nvPr/>
        </p:nvSpPr>
        <p:spPr>
          <a:xfrm>
            <a:off x="6629400" y="2704549"/>
            <a:ext cx="4572000" cy="1589427"/>
          </a:xfrm>
          <a:prstGeom prst="rect">
            <a:avLst/>
          </a:prstGeom>
        </p:spPr>
        <p:txBody>
          <a:bodyPr vert="horz" lIns="0" tIns="0" rIns="0" bIns="0" rtlCol="0" anchor="t">
            <a:noAutofit/>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dirty="0">
                <a:solidFill>
                  <a:schemeClr val="tx1">
                    <a:lumMod val="85000"/>
                    <a:lumOff val="15000"/>
                  </a:schemeClr>
                </a:solidFill>
                <a:latin typeface="Arial" panose="020B0604020202020204" pitchFamily="34" charset="0"/>
              </a:rPr>
              <a:t>Organizes data in three columns that list the items and show the number of times the item occurs</a:t>
            </a:r>
          </a:p>
        </p:txBody>
      </p:sp>
      <p:cxnSp>
        <p:nvCxnSpPr>
          <p:cNvPr id="7" name="Straight Connector 6">
            <a:extLst>
              <a:ext uri="{FF2B5EF4-FFF2-40B4-BE49-F238E27FC236}">
                <a16:creationId xmlns:a16="http://schemas.microsoft.com/office/drawing/2014/main" id="{404AC504-F65D-3546-9C85-149D924C51D0}"/>
              </a:ext>
            </a:extLst>
          </p:cNvPr>
          <p:cNvCxnSpPr>
            <a:cxnSpLocks/>
          </p:cNvCxnSpPr>
          <p:nvPr/>
        </p:nvCxnSpPr>
        <p:spPr>
          <a:xfrm>
            <a:off x="6030101" y="1668165"/>
            <a:ext cx="0" cy="2625811"/>
          </a:xfrm>
          <a:prstGeom prst="line">
            <a:avLst/>
          </a:prstGeom>
          <a:ln w="28575">
            <a:solidFill>
              <a:srgbClr val="63A4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83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t plots and frequency tables review (article) | Khan Academy">
            <a:extLst>
              <a:ext uri="{FF2B5EF4-FFF2-40B4-BE49-F238E27FC236}">
                <a16:creationId xmlns:a16="http://schemas.microsoft.com/office/drawing/2014/main" id="{8134F845-6C53-4DAA-B791-24917B133B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5786" y="2317314"/>
            <a:ext cx="3369274" cy="18867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92921D-7E8A-402C-9860-91BD078730E3}"/>
              </a:ext>
            </a:extLst>
          </p:cNvPr>
          <p:cNvSpPr>
            <a:spLocks noGrp="1"/>
          </p:cNvSpPr>
          <p:nvPr>
            <p:ph type="ctrTitle"/>
          </p:nvPr>
        </p:nvSpPr>
        <p:spPr/>
        <p:txBody>
          <a:bodyPr/>
          <a:lstStyle/>
          <a:p>
            <a:r>
              <a:rPr lang="en-US"/>
              <a:t>Dot plot examples</a:t>
            </a:r>
          </a:p>
        </p:txBody>
      </p:sp>
      <p:pic>
        <p:nvPicPr>
          <p:cNvPr id="1030" name="Picture 6" descr="Lesson 3: Creating a Dot Plot">
            <a:extLst>
              <a:ext uri="{FF2B5EF4-FFF2-40B4-BE49-F238E27FC236}">
                <a16:creationId xmlns:a16="http://schemas.microsoft.com/office/drawing/2014/main" id="{54BBF480-7FB0-4C25-B205-67FABAADA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887" y="2180473"/>
            <a:ext cx="4867513" cy="19224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B46FDA5-5C81-1D4E-AE3C-C0974A3368FF}"/>
              </a:ext>
            </a:extLst>
          </p:cNvPr>
          <p:cNvCxnSpPr>
            <a:cxnSpLocks/>
          </p:cNvCxnSpPr>
          <p:nvPr/>
        </p:nvCxnSpPr>
        <p:spPr>
          <a:xfrm>
            <a:off x="6083647" y="1828800"/>
            <a:ext cx="0" cy="2625811"/>
          </a:xfrm>
          <a:prstGeom prst="line">
            <a:avLst/>
          </a:prstGeom>
          <a:ln w="28575">
            <a:solidFill>
              <a:srgbClr val="63A4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40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t 5 Section 1 : Frequency Tables: Discrete Ungrouped Data">
            <a:extLst>
              <a:ext uri="{FF2B5EF4-FFF2-40B4-BE49-F238E27FC236}">
                <a16:creationId xmlns:a16="http://schemas.microsoft.com/office/drawing/2014/main" id="{7FE250D5-6859-41F3-BFC0-79A4D83B68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90841" y="1781908"/>
            <a:ext cx="3089180" cy="36079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857394-784A-4696-BAF3-0AAEB618C5BA}"/>
              </a:ext>
            </a:extLst>
          </p:cNvPr>
          <p:cNvSpPr>
            <a:spLocks noGrp="1"/>
          </p:cNvSpPr>
          <p:nvPr>
            <p:ph type="ctrTitle"/>
          </p:nvPr>
        </p:nvSpPr>
        <p:spPr/>
        <p:txBody>
          <a:bodyPr/>
          <a:lstStyle/>
          <a:p>
            <a:r>
              <a:rPr lang="en-US">
                <a:latin typeface="Arial"/>
                <a:cs typeface="Arial"/>
              </a:rPr>
              <a:t>Frequency table examples</a:t>
            </a:r>
          </a:p>
        </p:txBody>
      </p:sp>
      <p:pic>
        <p:nvPicPr>
          <p:cNvPr id="2052" name="Picture 4" descr="Math Frequency (solutions, examples, videos)">
            <a:extLst>
              <a:ext uri="{FF2B5EF4-FFF2-40B4-BE49-F238E27FC236}">
                <a16:creationId xmlns:a16="http://schemas.microsoft.com/office/drawing/2014/main" id="{C26D5C24-1935-4ABE-8ACA-D349D7508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486" y="2466440"/>
            <a:ext cx="6002736" cy="192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6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09A4-2981-4027-8976-F503F1087712}"/>
              </a:ext>
            </a:extLst>
          </p:cNvPr>
          <p:cNvSpPr>
            <a:spLocks noGrp="1"/>
          </p:cNvSpPr>
          <p:nvPr>
            <p:ph type="ctrTitle"/>
          </p:nvPr>
        </p:nvSpPr>
        <p:spPr/>
        <p:txBody>
          <a:bodyPr>
            <a:normAutofit/>
          </a:bodyPr>
          <a:lstStyle/>
          <a:p>
            <a:r>
              <a:rPr lang="en-US"/>
              <a:t>How will your team gather and display your data?</a:t>
            </a:r>
          </a:p>
        </p:txBody>
      </p:sp>
      <p:cxnSp>
        <p:nvCxnSpPr>
          <p:cNvPr id="5" name="Straight Connector 4">
            <a:extLst>
              <a:ext uri="{FF2B5EF4-FFF2-40B4-BE49-F238E27FC236}">
                <a16:creationId xmlns:a16="http://schemas.microsoft.com/office/drawing/2014/main" id="{E45A33A2-2805-4986-9E09-9B4397D66E2E}"/>
              </a:ext>
            </a:extLst>
          </p:cNvPr>
          <p:cNvCxnSpPr/>
          <p:nvPr/>
        </p:nvCxnSpPr>
        <p:spPr>
          <a:xfrm>
            <a:off x="2362200" y="4267200"/>
            <a:ext cx="7467600" cy="0"/>
          </a:xfrm>
          <a:prstGeom prst="line">
            <a:avLst/>
          </a:prstGeom>
          <a:ln w="57150">
            <a:solidFill>
              <a:srgbClr val="63A49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9B55E2-56B0-43DA-82F1-8CE725DE2E97}"/>
              </a:ext>
            </a:extLst>
          </p:cNvPr>
          <p:cNvSpPr txBox="1"/>
          <p:nvPr/>
        </p:nvSpPr>
        <p:spPr>
          <a:xfrm>
            <a:off x="2137719" y="4448816"/>
            <a:ext cx="910281" cy="46166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2 male </a:t>
            </a:r>
          </a:p>
          <a:p>
            <a:pPr algn="ctr"/>
            <a:r>
              <a:rPr lang="en-US" sz="1200" b="1" dirty="0">
                <a:latin typeface="Arial" panose="020B0604020202020204" pitchFamily="34" charset="0"/>
                <a:cs typeface="Arial" panose="020B0604020202020204" pitchFamily="34" charset="0"/>
              </a:rPr>
              <a:t>2 female</a:t>
            </a:r>
          </a:p>
        </p:txBody>
      </p:sp>
      <p:sp>
        <p:nvSpPr>
          <p:cNvPr id="7" name="TextBox 6">
            <a:extLst>
              <a:ext uri="{FF2B5EF4-FFF2-40B4-BE49-F238E27FC236}">
                <a16:creationId xmlns:a16="http://schemas.microsoft.com/office/drawing/2014/main" id="{157CC4AC-87F8-4603-BCDF-679D9C305B8B}"/>
              </a:ext>
            </a:extLst>
          </p:cNvPr>
          <p:cNvSpPr txBox="1"/>
          <p:nvPr/>
        </p:nvSpPr>
        <p:spPr>
          <a:xfrm>
            <a:off x="3122142" y="4448816"/>
            <a:ext cx="806052" cy="46166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2 male </a:t>
            </a:r>
          </a:p>
          <a:p>
            <a:pPr algn="ctr"/>
            <a:r>
              <a:rPr lang="en-US" sz="1200" b="1" dirty="0">
                <a:latin typeface="Arial" panose="020B0604020202020204" pitchFamily="34" charset="0"/>
                <a:cs typeface="Arial" panose="020B0604020202020204" pitchFamily="34" charset="0"/>
              </a:rPr>
              <a:t>1 female</a:t>
            </a:r>
          </a:p>
        </p:txBody>
      </p:sp>
      <p:sp>
        <p:nvSpPr>
          <p:cNvPr id="8" name="TextBox 7">
            <a:extLst>
              <a:ext uri="{FF2B5EF4-FFF2-40B4-BE49-F238E27FC236}">
                <a16:creationId xmlns:a16="http://schemas.microsoft.com/office/drawing/2014/main" id="{11A60225-529F-44AB-90B8-ED91770DE425}"/>
              </a:ext>
            </a:extLst>
          </p:cNvPr>
          <p:cNvSpPr txBox="1"/>
          <p:nvPr/>
        </p:nvSpPr>
        <p:spPr>
          <a:xfrm>
            <a:off x="6121998" y="4448816"/>
            <a:ext cx="685800" cy="276999"/>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2 male </a:t>
            </a:r>
          </a:p>
        </p:txBody>
      </p:sp>
      <p:sp>
        <p:nvSpPr>
          <p:cNvPr id="9" name="TextBox 8">
            <a:extLst>
              <a:ext uri="{FF2B5EF4-FFF2-40B4-BE49-F238E27FC236}">
                <a16:creationId xmlns:a16="http://schemas.microsoft.com/office/drawing/2014/main" id="{891E5C17-A6E8-4F9F-8BC0-EAA84869D6EB}"/>
              </a:ext>
            </a:extLst>
          </p:cNvPr>
          <p:cNvSpPr txBox="1"/>
          <p:nvPr/>
        </p:nvSpPr>
        <p:spPr>
          <a:xfrm>
            <a:off x="5181600" y="4448816"/>
            <a:ext cx="685800" cy="46166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2 female</a:t>
            </a:r>
          </a:p>
        </p:txBody>
      </p:sp>
      <p:sp>
        <p:nvSpPr>
          <p:cNvPr id="10" name="TextBox 9">
            <a:extLst>
              <a:ext uri="{FF2B5EF4-FFF2-40B4-BE49-F238E27FC236}">
                <a16:creationId xmlns:a16="http://schemas.microsoft.com/office/drawing/2014/main" id="{CBE50C5A-3A4C-407D-89CB-61DEF2D0C8BC}"/>
              </a:ext>
            </a:extLst>
          </p:cNvPr>
          <p:cNvSpPr txBox="1"/>
          <p:nvPr/>
        </p:nvSpPr>
        <p:spPr>
          <a:xfrm>
            <a:off x="4094208" y="4448816"/>
            <a:ext cx="832794" cy="46166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1 male </a:t>
            </a:r>
          </a:p>
          <a:p>
            <a:pPr algn="ctr"/>
            <a:r>
              <a:rPr lang="en-US" sz="1200" b="1" dirty="0">
                <a:latin typeface="Arial" panose="020B0604020202020204" pitchFamily="34" charset="0"/>
                <a:cs typeface="Arial" panose="020B0604020202020204" pitchFamily="34" charset="0"/>
              </a:rPr>
              <a:t>2 female</a:t>
            </a:r>
          </a:p>
        </p:txBody>
      </p:sp>
      <p:sp>
        <p:nvSpPr>
          <p:cNvPr id="14" name="TextBox 13">
            <a:extLst>
              <a:ext uri="{FF2B5EF4-FFF2-40B4-BE49-F238E27FC236}">
                <a16:creationId xmlns:a16="http://schemas.microsoft.com/office/drawing/2014/main" id="{A65F24F3-2A7D-44AA-9EB8-4EA1D1A4D488}"/>
              </a:ext>
            </a:extLst>
          </p:cNvPr>
          <p:cNvSpPr txBox="1"/>
          <p:nvPr/>
        </p:nvSpPr>
        <p:spPr>
          <a:xfrm>
            <a:off x="8029251" y="4448816"/>
            <a:ext cx="685800" cy="276999"/>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1 male</a:t>
            </a:r>
          </a:p>
        </p:txBody>
      </p:sp>
      <p:sp>
        <p:nvSpPr>
          <p:cNvPr id="15" name="TextBox 14">
            <a:extLst>
              <a:ext uri="{FF2B5EF4-FFF2-40B4-BE49-F238E27FC236}">
                <a16:creationId xmlns:a16="http://schemas.microsoft.com/office/drawing/2014/main" id="{D4410622-3138-4182-8DA5-BC22AD3959C7}"/>
              </a:ext>
            </a:extLst>
          </p:cNvPr>
          <p:cNvSpPr txBox="1"/>
          <p:nvPr/>
        </p:nvSpPr>
        <p:spPr>
          <a:xfrm>
            <a:off x="6943725" y="4448816"/>
            <a:ext cx="871537" cy="276999"/>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1 female</a:t>
            </a:r>
          </a:p>
        </p:txBody>
      </p:sp>
      <p:sp>
        <p:nvSpPr>
          <p:cNvPr id="16" name="TextBox 15">
            <a:extLst>
              <a:ext uri="{FF2B5EF4-FFF2-40B4-BE49-F238E27FC236}">
                <a16:creationId xmlns:a16="http://schemas.microsoft.com/office/drawing/2014/main" id="{40C13F5A-2830-4BA4-81FD-DB1E6EF750A5}"/>
              </a:ext>
            </a:extLst>
          </p:cNvPr>
          <p:cNvSpPr txBox="1"/>
          <p:nvPr/>
        </p:nvSpPr>
        <p:spPr>
          <a:xfrm>
            <a:off x="8903945" y="4448816"/>
            <a:ext cx="938214" cy="276999"/>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All blank</a:t>
            </a:r>
          </a:p>
        </p:txBody>
      </p:sp>
      <p:sp>
        <p:nvSpPr>
          <p:cNvPr id="19" name="Oval 18">
            <a:extLst>
              <a:ext uri="{FF2B5EF4-FFF2-40B4-BE49-F238E27FC236}">
                <a16:creationId xmlns:a16="http://schemas.microsoft.com/office/drawing/2014/main" id="{0026B933-80C4-41AB-815A-BA89500F40A5}"/>
              </a:ext>
            </a:extLst>
          </p:cNvPr>
          <p:cNvSpPr/>
          <p:nvPr/>
        </p:nvSpPr>
        <p:spPr>
          <a:xfrm>
            <a:off x="2440459" y="3838985"/>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B138ED6-50F4-4392-ADA3-FFB52F1DA06C}"/>
              </a:ext>
            </a:extLst>
          </p:cNvPr>
          <p:cNvSpPr/>
          <p:nvPr/>
        </p:nvSpPr>
        <p:spPr>
          <a:xfrm>
            <a:off x="7227093" y="3020118"/>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EF8F74C-0973-4E14-9AD6-7114F0CC91EE}"/>
              </a:ext>
            </a:extLst>
          </p:cNvPr>
          <p:cNvSpPr/>
          <p:nvPr/>
        </p:nvSpPr>
        <p:spPr>
          <a:xfrm>
            <a:off x="3372768" y="3838985"/>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44E3E6A-E6BE-458C-AD1A-A2168A99BBA1}"/>
              </a:ext>
            </a:extLst>
          </p:cNvPr>
          <p:cNvSpPr/>
          <p:nvPr/>
        </p:nvSpPr>
        <p:spPr>
          <a:xfrm>
            <a:off x="6312498" y="3437349"/>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E219BA4-384C-49FE-BD17-2F9B1E8C4005}"/>
              </a:ext>
            </a:extLst>
          </p:cNvPr>
          <p:cNvSpPr/>
          <p:nvPr/>
        </p:nvSpPr>
        <p:spPr>
          <a:xfrm>
            <a:off x="5372100" y="3020118"/>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3A941C-E375-4BDA-93DF-703249AEEA09}"/>
              </a:ext>
            </a:extLst>
          </p:cNvPr>
          <p:cNvSpPr/>
          <p:nvPr/>
        </p:nvSpPr>
        <p:spPr>
          <a:xfrm>
            <a:off x="8219751" y="3838985"/>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FFEC66C-079E-42B5-BBB8-B79D4F04A8D8}"/>
              </a:ext>
            </a:extLst>
          </p:cNvPr>
          <p:cNvSpPr/>
          <p:nvPr/>
        </p:nvSpPr>
        <p:spPr>
          <a:xfrm>
            <a:off x="6312498" y="3838985"/>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F1B862-F84A-4FB7-B3BE-ECE8B1DFB286}"/>
              </a:ext>
            </a:extLst>
          </p:cNvPr>
          <p:cNvSpPr/>
          <p:nvPr/>
        </p:nvSpPr>
        <p:spPr>
          <a:xfrm>
            <a:off x="7227093" y="3437349"/>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C133A1-E462-44A1-A05B-248165B7CBC1}"/>
              </a:ext>
            </a:extLst>
          </p:cNvPr>
          <p:cNvSpPr/>
          <p:nvPr/>
        </p:nvSpPr>
        <p:spPr>
          <a:xfrm>
            <a:off x="5372100" y="3437349"/>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D9391A6-BBBE-4F93-834B-4428C3AA2857}"/>
              </a:ext>
            </a:extLst>
          </p:cNvPr>
          <p:cNvSpPr/>
          <p:nvPr/>
        </p:nvSpPr>
        <p:spPr>
          <a:xfrm>
            <a:off x="7227093" y="3838985"/>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F68BECC-A8F3-4B9B-B06E-D71874F2BC86}"/>
              </a:ext>
            </a:extLst>
          </p:cNvPr>
          <p:cNvSpPr/>
          <p:nvPr/>
        </p:nvSpPr>
        <p:spPr>
          <a:xfrm>
            <a:off x="5372100" y="3838985"/>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4AFF7FC-BB6D-4480-A871-F1DE436C53B3}"/>
              </a:ext>
            </a:extLst>
          </p:cNvPr>
          <p:cNvSpPr/>
          <p:nvPr/>
        </p:nvSpPr>
        <p:spPr>
          <a:xfrm>
            <a:off x="4358205" y="3437349"/>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D83B515-12C0-4F44-8185-769C90628644}"/>
              </a:ext>
            </a:extLst>
          </p:cNvPr>
          <p:cNvSpPr/>
          <p:nvPr/>
        </p:nvSpPr>
        <p:spPr>
          <a:xfrm>
            <a:off x="4358205" y="3838985"/>
            <a:ext cx="304800" cy="27098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25E93AA-67C6-4818-AB47-CE0FD996AD86}"/>
              </a:ext>
            </a:extLst>
          </p:cNvPr>
          <p:cNvSpPr txBox="1"/>
          <p:nvPr/>
        </p:nvSpPr>
        <p:spPr>
          <a:xfrm>
            <a:off x="2590800" y="1828800"/>
            <a:ext cx="72390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87061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09A4-2981-4027-8976-F503F1087712}"/>
              </a:ext>
            </a:extLst>
          </p:cNvPr>
          <p:cNvSpPr>
            <a:spLocks noGrp="1"/>
          </p:cNvSpPr>
          <p:nvPr>
            <p:ph type="ctrTitle"/>
          </p:nvPr>
        </p:nvSpPr>
        <p:spPr/>
        <p:txBody>
          <a:bodyPr>
            <a:normAutofit/>
          </a:bodyPr>
          <a:lstStyle/>
          <a:p>
            <a:r>
              <a:rPr lang="en-US" dirty="0"/>
              <a:t>How will your team gather and display your data?</a:t>
            </a:r>
          </a:p>
        </p:txBody>
      </p:sp>
      <p:sp>
        <p:nvSpPr>
          <p:cNvPr id="32" name="TextBox 31">
            <a:extLst>
              <a:ext uri="{FF2B5EF4-FFF2-40B4-BE49-F238E27FC236}">
                <a16:creationId xmlns:a16="http://schemas.microsoft.com/office/drawing/2014/main" id="{525E93AA-67C6-4818-AB47-CE0FD996AD86}"/>
              </a:ext>
            </a:extLst>
          </p:cNvPr>
          <p:cNvSpPr txBox="1"/>
          <p:nvPr/>
        </p:nvSpPr>
        <p:spPr>
          <a:xfrm>
            <a:off x="2590800" y="1828800"/>
            <a:ext cx="7239000" cy="369332"/>
          </a:xfrm>
          <a:prstGeom prst="rect">
            <a:avLst/>
          </a:prstGeom>
          <a:noFill/>
        </p:spPr>
        <p:txBody>
          <a:bodyPr wrap="square" rtlCol="0">
            <a:spAutoFit/>
          </a:bodyPr>
          <a:lstStyle/>
          <a:p>
            <a:endParaRPr lang="en-US"/>
          </a:p>
        </p:txBody>
      </p:sp>
      <p:graphicFrame>
        <p:nvGraphicFramePr>
          <p:cNvPr id="3" name="Table 3">
            <a:extLst>
              <a:ext uri="{FF2B5EF4-FFF2-40B4-BE49-F238E27FC236}">
                <a16:creationId xmlns:a16="http://schemas.microsoft.com/office/drawing/2014/main" id="{0FEC0B76-9489-4B23-AA87-7AC5A28640F3}"/>
              </a:ext>
            </a:extLst>
          </p:cNvPr>
          <p:cNvGraphicFramePr>
            <a:graphicFrameLocks noGrp="1"/>
          </p:cNvGraphicFramePr>
          <p:nvPr>
            <p:extLst>
              <p:ext uri="{D42A27DB-BD31-4B8C-83A1-F6EECF244321}">
                <p14:modId xmlns:p14="http://schemas.microsoft.com/office/powerpoint/2010/main" val="788193096"/>
              </p:ext>
            </p:extLst>
          </p:nvPr>
        </p:nvGraphicFramePr>
        <p:xfrm>
          <a:off x="2057400" y="2084173"/>
          <a:ext cx="8077200" cy="333103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743718054"/>
                    </a:ext>
                  </a:extLst>
                </a:gridCol>
                <a:gridCol w="3810000">
                  <a:extLst>
                    <a:ext uri="{9D8B030D-6E8A-4147-A177-3AD203B41FA5}">
                      <a16:colId xmlns:a16="http://schemas.microsoft.com/office/drawing/2014/main" val="636856541"/>
                    </a:ext>
                  </a:extLst>
                </a:gridCol>
                <a:gridCol w="1676400">
                  <a:extLst>
                    <a:ext uri="{9D8B030D-6E8A-4147-A177-3AD203B41FA5}">
                      <a16:colId xmlns:a16="http://schemas.microsoft.com/office/drawing/2014/main" val="301468435"/>
                    </a:ext>
                  </a:extLst>
                </a:gridCol>
              </a:tblGrid>
              <a:tr h="387178">
                <a:tc>
                  <a:txBody>
                    <a:bodyPr/>
                    <a:lstStyle/>
                    <a:p>
                      <a:pPr>
                        <a:spcBef>
                          <a:spcPts val="400"/>
                        </a:spcBef>
                        <a:spcAft>
                          <a:spcPts val="400"/>
                        </a:spcAft>
                      </a:pPr>
                      <a:r>
                        <a:rPr lang="en-US" dirty="0">
                          <a:solidFill>
                            <a:schemeClr val="bg1"/>
                          </a:solidFill>
                          <a:latin typeface="Arial" panose="020B0604020202020204" pitchFamily="34" charset="0"/>
                          <a:cs typeface="Arial" panose="020B0604020202020204" pitchFamily="34" charset="0"/>
                        </a:rPr>
                        <a:t>Dice</a:t>
                      </a:r>
                    </a:p>
                  </a:txBody>
                  <a:tcPr>
                    <a:solidFill>
                      <a:srgbClr val="63A49F"/>
                    </a:solidFill>
                  </a:tcPr>
                </a:tc>
                <a:tc>
                  <a:txBody>
                    <a:bodyPr/>
                    <a:lstStyle/>
                    <a:p>
                      <a:pPr algn="ctr">
                        <a:spcBef>
                          <a:spcPts val="400"/>
                        </a:spcBef>
                        <a:spcAft>
                          <a:spcPts val="400"/>
                        </a:spcAft>
                      </a:pPr>
                      <a:r>
                        <a:rPr lang="en-US" dirty="0">
                          <a:solidFill>
                            <a:schemeClr val="bg1"/>
                          </a:solidFill>
                          <a:latin typeface="Arial" panose="020B0604020202020204" pitchFamily="34" charset="0"/>
                          <a:cs typeface="Arial" panose="020B0604020202020204" pitchFamily="34" charset="0"/>
                        </a:rPr>
                        <a:t>Tally</a:t>
                      </a:r>
                    </a:p>
                  </a:txBody>
                  <a:tcPr>
                    <a:solidFill>
                      <a:srgbClr val="63A49F"/>
                    </a:solidFill>
                  </a:tcPr>
                </a:tc>
                <a:tc>
                  <a:txBody>
                    <a:bodyPr/>
                    <a:lstStyle/>
                    <a:p>
                      <a:pPr algn="ctr">
                        <a:spcBef>
                          <a:spcPts val="400"/>
                        </a:spcBef>
                        <a:spcAft>
                          <a:spcPts val="400"/>
                        </a:spcAft>
                      </a:pPr>
                      <a:r>
                        <a:rPr lang="en-US" dirty="0">
                          <a:solidFill>
                            <a:schemeClr val="bg1"/>
                          </a:solidFill>
                          <a:latin typeface="Arial" panose="020B0604020202020204" pitchFamily="34" charset="0"/>
                          <a:cs typeface="Arial" panose="020B0604020202020204" pitchFamily="34" charset="0"/>
                        </a:rPr>
                        <a:t> Frequency</a:t>
                      </a:r>
                    </a:p>
                  </a:txBody>
                  <a:tcPr>
                    <a:solidFill>
                      <a:srgbClr val="63A49F"/>
                    </a:solidFill>
                  </a:tcPr>
                </a:tc>
                <a:extLst>
                  <a:ext uri="{0D108BD9-81ED-4DB2-BD59-A6C34878D82A}">
                    <a16:rowId xmlns:a16="http://schemas.microsoft.com/office/drawing/2014/main" val="209490968"/>
                  </a:ext>
                </a:extLst>
              </a:tr>
              <a:tr h="368300">
                <a:tc>
                  <a:txBody>
                    <a:bodyPr/>
                    <a:lstStyle/>
                    <a:p>
                      <a:pP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2 female, 2 male</a:t>
                      </a:r>
                    </a:p>
                  </a:txBody>
                  <a:tcPr>
                    <a:solidFill>
                      <a:schemeClr val="bg1">
                        <a:lumMod val="9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95000"/>
                      </a:schemeClr>
                    </a:solidFill>
                  </a:tcPr>
                </a:tc>
                <a:extLst>
                  <a:ext uri="{0D108BD9-81ED-4DB2-BD59-A6C34878D82A}">
                    <a16:rowId xmlns:a16="http://schemas.microsoft.com/office/drawing/2014/main" val="4051274950"/>
                  </a:ext>
                </a:extLst>
              </a:tr>
              <a:tr h="304800">
                <a:tc>
                  <a:txBody>
                    <a:bodyPr/>
                    <a:lstStyle/>
                    <a:p>
                      <a:pP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2 female, 1 male</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4</a:t>
                      </a:r>
                    </a:p>
                  </a:txBody>
                  <a:tcPr>
                    <a:solidFill>
                      <a:schemeClr val="bg1">
                        <a:lumMod val="85000"/>
                      </a:schemeClr>
                    </a:solidFill>
                  </a:tcPr>
                </a:tc>
                <a:extLst>
                  <a:ext uri="{0D108BD9-81ED-4DB2-BD59-A6C34878D82A}">
                    <a16:rowId xmlns:a16="http://schemas.microsoft.com/office/drawing/2014/main" val="1986517077"/>
                  </a:ext>
                </a:extLst>
              </a:tr>
              <a:tr h="243840">
                <a:tc>
                  <a:txBody>
                    <a:bodyPr/>
                    <a:lstStyle/>
                    <a:p>
                      <a:pP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2 female</a:t>
                      </a:r>
                    </a:p>
                  </a:txBody>
                  <a:tcPr>
                    <a:solidFill>
                      <a:schemeClr val="bg1">
                        <a:lumMod val="9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95000"/>
                      </a:schemeClr>
                    </a:solidFill>
                  </a:tcPr>
                </a:tc>
                <a:extLst>
                  <a:ext uri="{0D108BD9-81ED-4DB2-BD59-A6C34878D82A}">
                    <a16:rowId xmlns:a16="http://schemas.microsoft.com/office/drawing/2014/main" val="3227129224"/>
                  </a:ext>
                </a:extLst>
              </a:tr>
              <a:tr h="335280">
                <a:tc>
                  <a:txBody>
                    <a:bodyPr/>
                    <a:lstStyle/>
                    <a:p>
                      <a:pP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2 male, 1 female</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2</a:t>
                      </a:r>
                    </a:p>
                  </a:txBody>
                  <a:tcPr>
                    <a:solidFill>
                      <a:schemeClr val="bg1">
                        <a:lumMod val="85000"/>
                      </a:schemeClr>
                    </a:solidFill>
                  </a:tcPr>
                </a:tc>
                <a:extLst>
                  <a:ext uri="{0D108BD9-81ED-4DB2-BD59-A6C34878D82A}">
                    <a16:rowId xmlns:a16="http://schemas.microsoft.com/office/drawing/2014/main" val="1925256224"/>
                  </a:ext>
                </a:extLst>
              </a:tr>
              <a:tr h="350520">
                <a:tc>
                  <a:txBody>
                    <a:bodyPr/>
                    <a:lstStyle/>
                    <a:p>
                      <a:pP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2 male</a:t>
                      </a:r>
                    </a:p>
                  </a:txBody>
                  <a:tcPr>
                    <a:solidFill>
                      <a:schemeClr val="bg1">
                        <a:lumMod val="95000"/>
                      </a:schemeClr>
                    </a:solidFill>
                  </a:tcPr>
                </a:tc>
                <a:tc>
                  <a:txBody>
                    <a:bodyPr/>
                    <a:lstStyle/>
                    <a:p>
                      <a:pPr algn="ctr">
                        <a:spcBef>
                          <a:spcPts val="400"/>
                        </a:spcBef>
                        <a:spcAft>
                          <a:spcPts val="400"/>
                        </a:spcAft>
                      </a:pPr>
                      <a:endParaRPr lang="en-US" dirty="0">
                        <a:solidFill>
                          <a:schemeClr val="tx1">
                            <a:lumMod val="85000"/>
                            <a:lumOff val="1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0</a:t>
                      </a:r>
                    </a:p>
                  </a:txBody>
                  <a:tcPr>
                    <a:solidFill>
                      <a:schemeClr val="bg1">
                        <a:lumMod val="95000"/>
                      </a:schemeClr>
                    </a:solidFill>
                  </a:tcPr>
                </a:tc>
                <a:extLst>
                  <a:ext uri="{0D108BD9-81ED-4DB2-BD59-A6C34878D82A}">
                    <a16:rowId xmlns:a16="http://schemas.microsoft.com/office/drawing/2014/main" val="1183346787"/>
                  </a:ext>
                </a:extLst>
              </a:tr>
              <a:tr h="365760">
                <a:tc>
                  <a:txBody>
                    <a:bodyPr/>
                    <a:lstStyle/>
                    <a:p>
                      <a:pP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1 female</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  |</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6</a:t>
                      </a:r>
                    </a:p>
                  </a:txBody>
                  <a:tcPr>
                    <a:solidFill>
                      <a:schemeClr val="bg1">
                        <a:lumMod val="85000"/>
                      </a:schemeClr>
                    </a:solidFill>
                  </a:tcPr>
                </a:tc>
                <a:extLst>
                  <a:ext uri="{0D108BD9-81ED-4DB2-BD59-A6C34878D82A}">
                    <a16:rowId xmlns:a16="http://schemas.microsoft.com/office/drawing/2014/main" val="1741099178"/>
                  </a:ext>
                </a:extLst>
              </a:tr>
              <a:tr h="381000">
                <a:tc>
                  <a:txBody>
                    <a:bodyPr/>
                    <a:lstStyle/>
                    <a:p>
                      <a:pP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1 male</a:t>
                      </a:r>
                    </a:p>
                  </a:txBody>
                  <a:tcPr>
                    <a:solidFill>
                      <a:schemeClr val="bg1">
                        <a:lumMod val="9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a:t>
                      </a:r>
                    </a:p>
                  </a:txBody>
                  <a:tcPr>
                    <a:solidFill>
                      <a:schemeClr val="bg1">
                        <a:lumMod val="9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3</a:t>
                      </a:r>
                    </a:p>
                  </a:txBody>
                  <a:tcPr>
                    <a:solidFill>
                      <a:schemeClr val="bg1">
                        <a:lumMod val="95000"/>
                      </a:schemeClr>
                    </a:solidFill>
                  </a:tcPr>
                </a:tc>
                <a:extLst>
                  <a:ext uri="{0D108BD9-81ED-4DB2-BD59-A6C34878D82A}">
                    <a16:rowId xmlns:a16="http://schemas.microsoft.com/office/drawing/2014/main" val="2066120570"/>
                  </a:ext>
                </a:extLst>
              </a:tr>
              <a:tr h="248646">
                <a:tc>
                  <a:txBody>
                    <a:bodyPr/>
                    <a:lstStyle/>
                    <a:p>
                      <a:pPr>
                        <a:spcBef>
                          <a:spcPts val="400"/>
                        </a:spcBef>
                        <a:spcAft>
                          <a:spcPts val="400"/>
                        </a:spcAft>
                      </a:pPr>
                      <a:r>
                        <a:rPr lang="en-US">
                          <a:solidFill>
                            <a:schemeClr val="tx1">
                              <a:lumMod val="85000"/>
                              <a:lumOff val="15000"/>
                            </a:schemeClr>
                          </a:solidFill>
                          <a:latin typeface="Arial" panose="020B0604020202020204" pitchFamily="34" charset="0"/>
                          <a:cs typeface="Arial" panose="020B0604020202020204" pitchFamily="34" charset="0"/>
                        </a:rPr>
                        <a:t>blank</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a:t>
                      </a:r>
                    </a:p>
                  </a:txBody>
                  <a:tcPr>
                    <a:solidFill>
                      <a:schemeClr val="bg1">
                        <a:lumMod val="85000"/>
                      </a:schemeClr>
                    </a:solidFill>
                  </a:tcPr>
                </a:tc>
                <a:tc>
                  <a:txBody>
                    <a:bodyPr/>
                    <a:lstStyle/>
                    <a:p>
                      <a:pPr algn="ctr">
                        <a:spcBef>
                          <a:spcPts val="400"/>
                        </a:spcBef>
                        <a:spcAft>
                          <a:spcPts val="400"/>
                        </a:spcAft>
                      </a:pPr>
                      <a:r>
                        <a:rPr lang="en-US"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85000"/>
                      </a:schemeClr>
                    </a:solidFill>
                  </a:tcPr>
                </a:tc>
                <a:extLst>
                  <a:ext uri="{0D108BD9-81ED-4DB2-BD59-A6C34878D82A}">
                    <a16:rowId xmlns:a16="http://schemas.microsoft.com/office/drawing/2014/main" val="2945806914"/>
                  </a:ext>
                </a:extLst>
              </a:tr>
            </a:tbl>
          </a:graphicData>
        </a:graphic>
      </p:graphicFrame>
      <p:cxnSp>
        <p:nvCxnSpPr>
          <p:cNvPr id="11" name="Straight Connector 10">
            <a:extLst>
              <a:ext uri="{FF2B5EF4-FFF2-40B4-BE49-F238E27FC236}">
                <a16:creationId xmlns:a16="http://schemas.microsoft.com/office/drawing/2014/main" id="{4EB403B0-F1CA-4793-9775-8F3036AF49B9}"/>
              </a:ext>
            </a:extLst>
          </p:cNvPr>
          <p:cNvCxnSpPr/>
          <p:nvPr/>
        </p:nvCxnSpPr>
        <p:spPr>
          <a:xfrm>
            <a:off x="6248400" y="4462157"/>
            <a:ext cx="3810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9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66B0A-D033-45E5-B796-25B10FA2531D}"/>
              </a:ext>
            </a:extLst>
          </p:cNvPr>
          <p:cNvSpPr>
            <a:spLocks noGrp="1"/>
          </p:cNvSpPr>
          <p:nvPr>
            <p:ph idx="1"/>
          </p:nvPr>
        </p:nvSpPr>
        <p:spPr>
          <a:xfrm>
            <a:off x="990600" y="1676400"/>
            <a:ext cx="9874622" cy="4500563"/>
          </a:xfrm>
        </p:spPr>
        <p:txBody>
          <a:bodyPr lIns="0" tIns="0" rIns="0" bIns="0">
            <a:noAutofit/>
          </a:bodyPr>
          <a:lstStyle/>
          <a:p>
            <a:pPr marL="0" indent="0">
              <a:spcAft>
                <a:spcPts val="1800"/>
              </a:spcAft>
              <a:buNone/>
            </a:pPr>
            <a:r>
              <a:rPr lang="en-US" sz="2400" dirty="0">
                <a:solidFill>
                  <a:schemeClr val="tx1">
                    <a:lumMod val="85000"/>
                    <a:lumOff val="15000"/>
                  </a:schemeClr>
                </a:solidFill>
              </a:rPr>
              <a:t>Questions we answer by collecting data AND when there might be some variability in the data.</a:t>
            </a:r>
          </a:p>
          <a:p>
            <a:pPr marL="0" indent="0">
              <a:buNone/>
            </a:pPr>
            <a:r>
              <a:rPr lang="en-US" sz="2400" b="1" dirty="0">
                <a:solidFill>
                  <a:schemeClr val="tx1">
                    <a:lumMod val="85000"/>
                    <a:lumOff val="15000"/>
                  </a:schemeClr>
                </a:solidFill>
              </a:rPr>
              <a:t>Example</a:t>
            </a:r>
          </a:p>
          <a:p>
            <a:pPr>
              <a:buFont typeface="Arial" panose="020B0604020202020204" pitchFamily="34" charset="0"/>
              <a:buChar char="•"/>
            </a:pPr>
            <a:r>
              <a:rPr lang="en-US" sz="2400" dirty="0">
                <a:solidFill>
                  <a:schemeClr val="tx1">
                    <a:lumMod val="85000"/>
                    <a:lumOff val="15000"/>
                  </a:schemeClr>
                </a:solidFill>
              </a:rPr>
              <a:t>On average, how old are the dogs that live with our classmates? </a:t>
            </a:r>
            <a:br>
              <a:rPr lang="en-US" sz="2400" dirty="0">
                <a:solidFill>
                  <a:schemeClr val="tx1">
                    <a:lumMod val="85000"/>
                    <a:lumOff val="15000"/>
                  </a:schemeClr>
                </a:solidFill>
              </a:rPr>
            </a:br>
            <a:endParaRPr lang="en-US" sz="2400" dirty="0">
              <a:solidFill>
                <a:schemeClr val="tx1">
                  <a:lumMod val="85000"/>
                  <a:lumOff val="15000"/>
                </a:schemeClr>
              </a:solidFill>
            </a:endParaRPr>
          </a:p>
          <a:p>
            <a:pPr marL="0" indent="0">
              <a:buNone/>
            </a:pPr>
            <a:r>
              <a:rPr lang="en-US" sz="2400" b="1" dirty="0">
                <a:solidFill>
                  <a:schemeClr val="tx1">
                    <a:lumMod val="85000"/>
                    <a:lumOff val="15000"/>
                  </a:schemeClr>
                </a:solidFill>
              </a:rPr>
              <a:t>Non-Example</a:t>
            </a:r>
          </a:p>
          <a:p>
            <a:pPr>
              <a:buFont typeface="Arial" panose="020B0604020202020204" pitchFamily="34" charset="0"/>
              <a:buChar char="•"/>
            </a:pPr>
            <a:r>
              <a:rPr lang="en-US" sz="2400" dirty="0">
                <a:solidFill>
                  <a:schemeClr val="tx1">
                    <a:lumMod val="85000"/>
                    <a:lumOff val="15000"/>
                  </a:schemeClr>
                </a:solidFill>
              </a:rPr>
              <a:t>Do you like dogs?</a:t>
            </a:r>
          </a:p>
          <a:p>
            <a:pPr>
              <a:buFont typeface="Arial" panose="020B0604020202020204" pitchFamily="34" charset="0"/>
              <a:buChar char="•"/>
            </a:pPr>
            <a:endParaRPr lang="en-US" sz="2400" dirty="0">
              <a:solidFill>
                <a:schemeClr val="tx1">
                  <a:lumMod val="85000"/>
                  <a:lumOff val="15000"/>
                </a:schemeClr>
              </a:solidFill>
            </a:endParaRPr>
          </a:p>
        </p:txBody>
      </p:sp>
      <p:sp>
        <p:nvSpPr>
          <p:cNvPr id="2" name="Title 1">
            <a:extLst>
              <a:ext uri="{FF2B5EF4-FFF2-40B4-BE49-F238E27FC236}">
                <a16:creationId xmlns:a16="http://schemas.microsoft.com/office/drawing/2014/main" id="{3F0ED7CF-B14F-430B-8162-84FF018CA02E}"/>
              </a:ext>
            </a:extLst>
          </p:cNvPr>
          <p:cNvSpPr>
            <a:spLocks noGrp="1"/>
          </p:cNvSpPr>
          <p:nvPr>
            <p:ph type="ctrTitle"/>
          </p:nvPr>
        </p:nvSpPr>
        <p:spPr/>
        <p:txBody>
          <a:bodyPr/>
          <a:lstStyle/>
          <a:p>
            <a:r>
              <a:rPr lang="en-US"/>
              <a:t>Statistical Questions</a:t>
            </a:r>
          </a:p>
        </p:txBody>
      </p:sp>
    </p:spTree>
    <p:extLst>
      <p:ext uri="{BB962C8B-B14F-4D97-AF65-F5344CB8AC3E}">
        <p14:creationId xmlns:p14="http://schemas.microsoft.com/office/powerpoint/2010/main" val="9394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0D158EF-F8E4-4271-B888-5253591D97D6}"/>
              </a:ext>
            </a:extLst>
          </p:cNvPr>
          <p:cNvGraphicFramePr>
            <a:graphicFrameLocks noGrp="1"/>
          </p:cNvGraphicFramePr>
          <p:nvPr>
            <p:extLst>
              <p:ext uri="{D42A27DB-BD31-4B8C-83A1-F6EECF244321}">
                <p14:modId xmlns:p14="http://schemas.microsoft.com/office/powerpoint/2010/main" val="765475709"/>
              </p:ext>
            </p:extLst>
          </p:nvPr>
        </p:nvGraphicFramePr>
        <p:xfrm>
          <a:off x="1873623" y="2092412"/>
          <a:ext cx="8458200" cy="389515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3156138804"/>
                    </a:ext>
                  </a:extLst>
                </a:gridCol>
                <a:gridCol w="4229100">
                  <a:extLst>
                    <a:ext uri="{9D8B030D-6E8A-4147-A177-3AD203B41FA5}">
                      <a16:colId xmlns:a16="http://schemas.microsoft.com/office/drawing/2014/main" val="734009253"/>
                    </a:ext>
                  </a:extLst>
                </a:gridCol>
              </a:tblGrid>
              <a:tr h="340493">
                <a:tc>
                  <a:txBody>
                    <a:bodyPr/>
                    <a:lstStyle/>
                    <a:p>
                      <a:pPr marL="0" indent="0" algn="l">
                        <a:spcBef>
                          <a:spcPts val="200"/>
                        </a:spcBef>
                        <a:spcAft>
                          <a:spcPts val="200"/>
                        </a:spcAft>
                        <a:buNone/>
                      </a:pPr>
                      <a:r>
                        <a:rPr lang="en-US" sz="2400" dirty="0">
                          <a:latin typeface="Arial" panose="020B0604020202020204" pitchFamily="34" charset="0"/>
                          <a:cs typeface="Arial" panose="020B0604020202020204" pitchFamily="34" charset="0"/>
                        </a:rPr>
                        <a:t>Examples</a:t>
                      </a:r>
                    </a:p>
                  </a:txBody>
                  <a:tcPr marL="182880" marR="182880" marT="91440" marB="91440">
                    <a:solidFill>
                      <a:srgbClr val="63A49F"/>
                    </a:solidFill>
                  </a:tcPr>
                </a:tc>
                <a:tc>
                  <a:txBody>
                    <a:bodyPr/>
                    <a:lstStyle/>
                    <a:p>
                      <a:pPr algn="l">
                        <a:spcBef>
                          <a:spcPts val="200"/>
                        </a:spcBef>
                        <a:spcAft>
                          <a:spcPts val="200"/>
                        </a:spcAft>
                      </a:pPr>
                      <a:r>
                        <a:rPr lang="en-US" sz="2400" dirty="0">
                          <a:latin typeface="Arial" panose="020B0604020202020204" pitchFamily="34" charset="0"/>
                          <a:cs typeface="Arial" panose="020B0604020202020204" pitchFamily="34" charset="0"/>
                        </a:rPr>
                        <a:t>Non-Examples</a:t>
                      </a:r>
                    </a:p>
                  </a:txBody>
                  <a:tcPr marL="182880" marR="182880" marT="91440" marB="91440">
                    <a:solidFill>
                      <a:srgbClr val="63A49F"/>
                    </a:solidFill>
                  </a:tcPr>
                </a:tc>
                <a:extLst>
                  <a:ext uri="{0D108BD9-81ED-4DB2-BD59-A6C34878D82A}">
                    <a16:rowId xmlns:a16="http://schemas.microsoft.com/office/drawing/2014/main" val="265795935"/>
                  </a:ext>
                </a:extLst>
              </a:tr>
              <a:tr h="370840">
                <a:tc>
                  <a:txBody>
                    <a:bodyPr/>
                    <a:lstStyle/>
                    <a:p>
                      <a:pPr marL="0" marR="0" lvl="0" indent="0" algn="l" rtl="0" eaLnBrk="1" fontAlgn="auto" latinLnBrk="0" hangingPunct="1">
                        <a:lnSpc>
                          <a:spcPct val="110000"/>
                        </a:lnSpc>
                        <a:spcBef>
                          <a:spcPts val="200"/>
                        </a:spcBef>
                        <a:spcAft>
                          <a:spcPts val="200"/>
                        </a:spcAft>
                        <a:buClrTx/>
                        <a:buSzTx/>
                        <a:buFontTx/>
                        <a:buNone/>
                      </a:pPr>
                      <a:r>
                        <a:rPr lang="en-US" dirty="0">
                          <a:solidFill>
                            <a:schemeClr val="tx1">
                              <a:lumMod val="85000"/>
                              <a:lumOff val="15000"/>
                            </a:schemeClr>
                          </a:solidFill>
                          <a:latin typeface="Arial" panose="020B0604020202020204" pitchFamily="34" charset="0"/>
                          <a:cs typeface="Arial" panose="020B0604020202020204" pitchFamily="34" charset="0"/>
                        </a:rPr>
                        <a:t>On average, how old do beavers in the Umpqua River live to be?</a:t>
                      </a:r>
                    </a:p>
                    <a:p>
                      <a:pPr algn="l">
                        <a:lnSpc>
                          <a:spcPct val="110000"/>
                        </a:lnSpc>
                        <a:spcBef>
                          <a:spcPts val="200"/>
                        </a:spcBef>
                        <a:spcAft>
                          <a:spcPts val="200"/>
                        </a:spcAft>
                      </a:pPr>
                      <a:endParaRPr lang="en-US" dirty="0">
                        <a:solidFill>
                          <a:schemeClr val="tx1">
                            <a:lumMod val="85000"/>
                            <a:lumOff val="15000"/>
                          </a:schemeClr>
                        </a:solidFill>
                        <a:latin typeface="Arial" panose="020B0604020202020204" pitchFamily="34" charset="0"/>
                        <a:cs typeface="Arial" panose="020B0604020202020204" pitchFamily="34" charset="0"/>
                      </a:endParaRPr>
                    </a:p>
                  </a:txBody>
                  <a:tcPr marL="182880" marR="182880" marT="91440" marB="91440">
                    <a:solidFill>
                      <a:schemeClr val="bg1">
                        <a:lumMod val="85000"/>
                      </a:schemeClr>
                    </a:solidFill>
                  </a:tcPr>
                </a:tc>
                <a:tc>
                  <a:txBody>
                    <a:bodyPr/>
                    <a:lstStyle/>
                    <a:p>
                      <a:pPr algn="l">
                        <a:lnSpc>
                          <a:spcPct val="110000"/>
                        </a:lnSpc>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How old is Maple the beaver that lives at the Oregon Zoo?</a:t>
                      </a:r>
                    </a:p>
                  </a:txBody>
                  <a:tcPr marL="182880" marR="182880" marT="91440" marB="91440">
                    <a:solidFill>
                      <a:schemeClr val="bg1">
                        <a:lumMod val="85000"/>
                      </a:schemeClr>
                    </a:solidFill>
                  </a:tcPr>
                </a:tc>
                <a:extLst>
                  <a:ext uri="{0D108BD9-81ED-4DB2-BD59-A6C34878D82A}">
                    <a16:rowId xmlns:a16="http://schemas.microsoft.com/office/drawing/2014/main" val="528942071"/>
                  </a:ext>
                </a:extLst>
              </a:tr>
              <a:tr h="370840">
                <a:tc>
                  <a:txBody>
                    <a:bodyPr/>
                    <a:lstStyle/>
                    <a:p>
                      <a:pPr marL="0" marR="0" lvl="0" indent="0" algn="l" defTabSz="914400" rtl="0" eaLnBrk="1" fontAlgn="auto" latinLnBrk="0" hangingPunct="1">
                        <a:lnSpc>
                          <a:spcPct val="110000"/>
                        </a:lnSpc>
                        <a:spcBef>
                          <a:spcPts val="200"/>
                        </a:spcBef>
                        <a:spcAft>
                          <a:spcPts val="200"/>
                        </a:spcAft>
                        <a:buClrTx/>
                        <a:buSzTx/>
                        <a:buFontTx/>
                        <a:buNone/>
                        <a:tabLst/>
                        <a:defRPr/>
                      </a:pPr>
                      <a:r>
                        <a:rPr lang="en-US" dirty="0">
                          <a:solidFill>
                            <a:schemeClr val="tx1">
                              <a:lumMod val="85000"/>
                              <a:lumOff val="15000"/>
                            </a:schemeClr>
                          </a:solidFill>
                          <a:latin typeface="Arial" panose="020B0604020202020204" pitchFamily="34" charset="0"/>
                          <a:cs typeface="Arial" panose="020B0604020202020204" pitchFamily="34" charset="0"/>
                        </a:rPr>
                        <a:t>How many sixth-graders have observed beavers in real life?</a:t>
                      </a:r>
                    </a:p>
                    <a:p>
                      <a:pPr algn="l">
                        <a:lnSpc>
                          <a:spcPct val="110000"/>
                        </a:lnSpc>
                        <a:spcBef>
                          <a:spcPts val="200"/>
                        </a:spcBef>
                        <a:spcAft>
                          <a:spcPts val="200"/>
                        </a:spcAft>
                      </a:pPr>
                      <a:endParaRPr lang="en-US" dirty="0">
                        <a:solidFill>
                          <a:schemeClr val="tx1">
                            <a:lumMod val="85000"/>
                            <a:lumOff val="15000"/>
                          </a:schemeClr>
                        </a:solidFill>
                        <a:latin typeface="Arial" panose="020B0604020202020204" pitchFamily="34" charset="0"/>
                        <a:cs typeface="Arial" panose="020B0604020202020204" pitchFamily="34" charset="0"/>
                      </a:endParaRPr>
                    </a:p>
                  </a:txBody>
                  <a:tcPr marL="182880" marR="182880" marT="91440" marB="91440">
                    <a:solidFill>
                      <a:schemeClr val="bg1">
                        <a:lumMod val="95000"/>
                      </a:schemeClr>
                    </a:solidFill>
                  </a:tcPr>
                </a:tc>
                <a:tc>
                  <a:txBody>
                    <a:bodyPr/>
                    <a:lstStyle/>
                    <a:p>
                      <a:pPr algn="l">
                        <a:lnSpc>
                          <a:spcPct val="110000"/>
                        </a:lnSpc>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How many days are in January?</a:t>
                      </a:r>
                    </a:p>
                  </a:txBody>
                  <a:tcPr marL="182880" marR="182880" marT="91440" marB="91440">
                    <a:solidFill>
                      <a:schemeClr val="bg1">
                        <a:lumMod val="95000"/>
                      </a:schemeClr>
                    </a:solidFill>
                  </a:tcPr>
                </a:tc>
                <a:extLst>
                  <a:ext uri="{0D108BD9-81ED-4DB2-BD59-A6C34878D82A}">
                    <a16:rowId xmlns:a16="http://schemas.microsoft.com/office/drawing/2014/main" val="1689863817"/>
                  </a:ext>
                </a:extLst>
              </a:tr>
              <a:tr h="370840">
                <a:tc>
                  <a:txBody>
                    <a:bodyPr/>
                    <a:lstStyle/>
                    <a:p>
                      <a:pPr marL="0" marR="0" lvl="0" indent="0" algn="l" defTabSz="914400" rtl="0" eaLnBrk="1" fontAlgn="auto" latinLnBrk="0" hangingPunct="1">
                        <a:lnSpc>
                          <a:spcPct val="110000"/>
                        </a:lnSpc>
                        <a:spcBef>
                          <a:spcPts val="200"/>
                        </a:spcBef>
                        <a:spcAft>
                          <a:spcPts val="200"/>
                        </a:spcAft>
                        <a:buClrTx/>
                        <a:buSzTx/>
                        <a:buFontTx/>
                        <a:buNone/>
                        <a:tabLst/>
                        <a:defRPr/>
                      </a:pPr>
                      <a:r>
                        <a:rPr lang="en-US" dirty="0">
                          <a:solidFill>
                            <a:schemeClr val="tx1">
                              <a:lumMod val="85000"/>
                              <a:lumOff val="15000"/>
                            </a:schemeClr>
                          </a:solidFill>
                          <a:latin typeface="Arial" panose="020B0604020202020204" pitchFamily="34" charset="0"/>
                          <a:cs typeface="Arial" panose="020B0604020202020204" pitchFamily="34" charset="0"/>
                        </a:rPr>
                        <a:t>How many logs do beavers use to create a dam?</a:t>
                      </a:r>
                    </a:p>
                    <a:p>
                      <a:pPr algn="l">
                        <a:lnSpc>
                          <a:spcPct val="110000"/>
                        </a:lnSpc>
                        <a:spcBef>
                          <a:spcPts val="200"/>
                        </a:spcBef>
                        <a:spcAft>
                          <a:spcPts val="200"/>
                        </a:spcAft>
                      </a:pPr>
                      <a:endParaRPr lang="en-US" dirty="0">
                        <a:solidFill>
                          <a:schemeClr val="tx1">
                            <a:lumMod val="85000"/>
                            <a:lumOff val="15000"/>
                          </a:schemeClr>
                        </a:solidFill>
                        <a:latin typeface="Arial" panose="020B0604020202020204" pitchFamily="34" charset="0"/>
                        <a:cs typeface="Arial" panose="020B0604020202020204" pitchFamily="34" charset="0"/>
                      </a:endParaRPr>
                    </a:p>
                  </a:txBody>
                  <a:tcPr marL="182880" marR="182880" marT="91440" marB="91440">
                    <a:solidFill>
                      <a:schemeClr val="bg1">
                        <a:lumMod val="85000"/>
                      </a:schemeClr>
                    </a:solidFill>
                  </a:tcPr>
                </a:tc>
                <a:tc>
                  <a:txBody>
                    <a:bodyPr/>
                    <a:lstStyle/>
                    <a:p>
                      <a:pPr algn="l">
                        <a:lnSpc>
                          <a:spcPct val="110000"/>
                        </a:lnSpc>
                        <a:spcBef>
                          <a:spcPts val="200"/>
                        </a:spcBef>
                        <a:spcAft>
                          <a:spcPts val="200"/>
                        </a:spcAft>
                      </a:pPr>
                      <a:r>
                        <a:rPr lang="en-US" dirty="0">
                          <a:solidFill>
                            <a:schemeClr val="tx1">
                              <a:lumMod val="85000"/>
                              <a:lumOff val="15000"/>
                            </a:schemeClr>
                          </a:solidFill>
                          <a:latin typeface="Arial" panose="020B0604020202020204" pitchFamily="34" charset="0"/>
                          <a:cs typeface="Arial" panose="020B0604020202020204" pitchFamily="34" charset="0"/>
                        </a:rPr>
                        <a:t>Have you ever played Beaver Teeth Dice game?</a:t>
                      </a:r>
                    </a:p>
                  </a:txBody>
                  <a:tcPr marL="182880" marR="182880" marT="91440" marB="91440">
                    <a:solidFill>
                      <a:schemeClr val="bg1">
                        <a:lumMod val="85000"/>
                      </a:schemeClr>
                    </a:solidFill>
                  </a:tcPr>
                </a:tc>
                <a:extLst>
                  <a:ext uri="{0D108BD9-81ED-4DB2-BD59-A6C34878D82A}">
                    <a16:rowId xmlns:a16="http://schemas.microsoft.com/office/drawing/2014/main" val="1594353505"/>
                  </a:ext>
                </a:extLst>
              </a:tr>
            </a:tbl>
          </a:graphicData>
        </a:graphic>
      </p:graphicFrame>
      <p:sp>
        <p:nvSpPr>
          <p:cNvPr id="2" name="Title 1">
            <a:extLst>
              <a:ext uri="{FF2B5EF4-FFF2-40B4-BE49-F238E27FC236}">
                <a16:creationId xmlns:a16="http://schemas.microsoft.com/office/drawing/2014/main" id="{29D0636E-A80E-E24F-8FB5-B3948BDF744C}"/>
              </a:ext>
            </a:extLst>
          </p:cNvPr>
          <p:cNvSpPr>
            <a:spLocks noGrp="1"/>
          </p:cNvSpPr>
          <p:nvPr>
            <p:ph type="ctrTitle"/>
          </p:nvPr>
        </p:nvSpPr>
        <p:spPr>
          <a:xfrm>
            <a:off x="1004046" y="495300"/>
            <a:ext cx="10197354" cy="1286608"/>
          </a:xfrm>
        </p:spPr>
        <p:txBody>
          <a:bodyPr/>
          <a:lstStyle/>
          <a:p>
            <a:r>
              <a:rPr lang="en-US" dirty="0"/>
              <a:t>Why are these statistical or not statistical questions?</a:t>
            </a:r>
          </a:p>
        </p:txBody>
      </p:sp>
    </p:spTree>
    <p:extLst>
      <p:ext uri="{BB962C8B-B14F-4D97-AF65-F5344CB8AC3E}">
        <p14:creationId xmlns:p14="http://schemas.microsoft.com/office/powerpoint/2010/main" val="138953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ound, floor, wooden, orange&#10;&#10;Description automatically generated">
            <a:extLst>
              <a:ext uri="{FF2B5EF4-FFF2-40B4-BE49-F238E27FC236}">
                <a16:creationId xmlns:a16="http://schemas.microsoft.com/office/drawing/2014/main" id="{2556C020-1696-4F05-BE09-52F255A2E58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032"/>
          <a:stretch/>
        </p:blipFill>
        <p:spPr>
          <a:xfrm>
            <a:off x="-12357" y="1496686"/>
            <a:ext cx="6520954" cy="4722375"/>
          </a:xfrm>
        </p:spPr>
      </p:pic>
      <p:sp>
        <p:nvSpPr>
          <p:cNvPr id="2" name="Title 1"/>
          <p:cNvSpPr>
            <a:spLocks noGrp="1"/>
          </p:cNvSpPr>
          <p:nvPr>
            <p:ph type="ctrTitle"/>
          </p:nvPr>
        </p:nvSpPr>
        <p:spPr/>
        <p:txBody>
          <a:bodyPr/>
          <a:lstStyle/>
          <a:p>
            <a:r>
              <a:rPr lang="en-US"/>
              <a:t>Mathematicians ask questions</a:t>
            </a:r>
          </a:p>
        </p:txBody>
      </p:sp>
      <p:pic>
        <p:nvPicPr>
          <p:cNvPr id="8" name="Picture 7" descr="A beaver swimming in water&#10;&#10;Description automatically generated with low confidence">
            <a:extLst>
              <a:ext uri="{FF2B5EF4-FFF2-40B4-BE49-F238E27FC236}">
                <a16:creationId xmlns:a16="http://schemas.microsoft.com/office/drawing/2014/main" id="{14A3C936-EE51-4EFE-9727-2AE118EF5C94}"/>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3304" r="-126" b="20012"/>
          <a:stretch/>
        </p:blipFill>
        <p:spPr>
          <a:xfrm>
            <a:off x="6561435" y="4089933"/>
            <a:ext cx="5683486" cy="2129128"/>
          </a:xfrm>
          <a:prstGeom prst="rect">
            <a:avLst/>
          </a:prstGeom>
        </p:spPr>
      </p:pic>
      <p:pic>
        <p:nvPicPr>
          <p:cNvPr id="11" name="Picture 10" descr="A beaver sitting on the ground&#10;&#10;Description automatically generated with low confidence">
            <a:extLst>
              <a:ext uri="{FF2B5EF4-FFF2-40B4-BE49-F238E27FC236}">
                <a16:creationId xmlns:a16="http://schemas.microsoft.com/office/drawing/2014/main" id="{004301CF-6CB7-40B2-BED1-3AF2E91074A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836" r="5201"/>
          <a:stretch/>
        </p:blipFill>
        <p:spPr>
          <a:xfrm>
            <a:off x="9889360" y="1496686"/>
            <a:ext cx="2314997" cy="2531297"/>
          </a:xfrm>
          <a:prstGeom prst="rect">
            <a:avLst/>
          </a:prstGeom>
        </p:spPr>
      </p:pic>
      <p:pic>
        <p:nvPicPr>
          <p:cNvPr id="17" name="Picture 16" descr="A picture containing mammal, ground, outdoor, monkey&#10;&#10;Description automatically generated">
            <a:extLst>
              <a:ext uri="{FF2B5EF4-FFF2-40B4-BE49-F238E27FC236}">
                <a16:creationId xmlns:a16="http://schemas.microsoft.com/office/drawing/2014/main" id="{383A89F0-0331-45D2-B910-026947FB7AC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3475"/>
          <a:stretch/>
        </p:blipFill>
        <p:spPr>
          <a:xfrm>
            <a:off x="6561435" y="1496687"/>
            <a:ext cx="3275087" cy="2531297"/>
          </a:xfrm>
          <a:prstGeom prst="rect">
            <a:avLst/>
          </a:prstGeom>
        </p:spPr>
      </p:pic>
    </p:spTree>
    <p:extLst>
      <p:ext uri="{BB962C8B-B14F-4D97-AF65-F5344CB8AC3E}">
        <p14:creationId xmlns:p14="http://schemas.microsoft.com/office/powerpoint/2010/main" val="184488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9D8285-6682-4302-86CD-47B755032062}"/>
              </a:ext>
            </a:extLst>
          </p:cNvPr>
          <p:cNvSpPr>
            <a:spLocks noGrp="1"/>
          </p:cNvSpPr>
          <p:nvPr>
            <p:ph idx="1"/>
          </p:nvPr>
        </p:nvSpPr>
        <p:spPr>
          <a:xfrm>
            <a:off x="1004046" y="1837982"/>
            <a:ext cx="10197354" cy="4080905"/>
          </a:xfrm>
        </p:spPr>
        <p:txBody>
          <a:bodyPr vert="horz" lIns="0" tIns="0" rIns="0" bIns="0" rtlCol="0" anchor="t">
            <a:noAutofit/>
          </a:bodyPr>
          <a:lstStyle/>
          <a:p>
            <a:pPr>
              <a:lnSpc>
                <a:spcPct val="110000"/>
              </a:lnSpc>
              <a:buFont typeface="Arial" panose="020B0604020202020204" pitchFamily="34" charset="0"/>
              <a:buChar char="•"/>
            </a:pPr>
            <a:r>
              <a:rPr lang="en-US" sz="2400" dirty="0">
                <a:solidFill>
                  <a:schemeClr val="tx1">
                    <a:lumMod val="85000"/>
                    <a:lumOff val="15000"/>
                  </a:schemeClr>
                </a:solidFill>
              </a:rPr>
              <a:t>Lived</a:t>
            </a:r>
            <a:r>
              <a:rPr lang="en-US" sz="2400" b="0" i="0" dirty="0">
                <a:solidFill>
                  <a:schemeClr val="tx1">
                    <a:lumMod val="85000"/>
                    <a:lumOff val="15000"/>
                  </a:schemeClr>
                </a:solidFill>
                <a:effectLst/>
              </a:rPr>
              <a:t> between the Cascade</a:t>
            </a:r>
            <a:r>
              <a:rPr lang="en-US" sz="2400" dirty="0">
                <a:solidFill>
                  <a:schemeClr val="tx1">
                    <a:lumMod val="85000"/>
                    <a:lumOff val="15000"/>
                  </a:schemeClr>
                </a:solidFill>
              </a:rPr>
              <a:t> Mountains</a:t>
            </a:r>
            <a:r>
              <a:rPr lang="en-US" sz="2400" b="0" i="0" dirty="0">
                <a:solidFill>
                  <a:schemeClr val="tx1">
                    <a:lumMod val="85000"/>
                    <a:lumOff val="15000"/>
                  </a:schemeClr>
                </a:solidFill>
                <a:effectLst/>
              </a:rPr>
              <a:t> and Coast </a:t>
            </a:r>
            <a:r>
              <a:rPr lang="en-US" sz="2400" dirty="0">
                <a:solidFill>
                  <a:schemeClr val="tx1">
                    <a:lumMod val="85000"/>
                    <a:lumOff val="15000"/>
                  </a:schemeClr>
                </a:solidFill>
              </a:rPr>
              <a:t>Range</a:t>
            </a:r>
            <a:r>
              <a:rPr lang="en-US" sz="2400" b="0" i="0" dirty="0">
                <a:solidFill>
                  <a:schemeClr val="tx1">
                    <a:lumMod val="85000"/>
                    <a:lumOff val="15000"/>
                  </a:schemeClr>
                </a:solidFill>
                <a:effectLst/>
              </a:rPr>
              <a:t> in Southwestern Oregon, along the South Umpqua River and its primary feeder stream, Cow Creek.</a:t>
            </a:r>
          </a:p>
          <a:p>
            <a:pPr>
              <a:lnSpc>
                <a:spcPct val="110000"/>
              </a:lnSpc>
              <a:buFont typeface="Arial" panose="020B0604020202020204" pitchFamily="34" charset="0"/>
              <a:buChar char="•"/>
            </a:pPr>
            <a:r>
              <a:rPr lang="en-US" sz="2400" dirty="0">
                <a:solidFill>
                  <a:schemeClr val="tx1">
                    <a:lumMod val="85000"/>
                    <a:lumOff val="15000"/>
                  </a:schemeClr>
                </a:solidFill>
              </a:rPr>
              <a:t>Territory </a:t>
            </a:r>
            <a:r>
              <a:rPr lang="en-US" sz="2400" b="0" i="0" dirty="0">
                <a:solidFill>
                  <a:schemeClr val="tx1">
                    <a:lumMod val="85000"/>
                    <a:lumOff val="15000"/>
                  </a:schemeClr>
                </a:solidFill>
                <a:effectLst/>
              </a:rPr>
              <a:t>included the entire Umpqua watershed; however, the Tribe was very mobile.</a:t>
            </a:r>
            <a:r>
              <a:rPr lang="en-US" sz="2400" dirty="0">
                <a:solidFill>
                  <a:schemeClr val="tx1">
                    <a:lumMod val="85000"/>
                    <a:lumOff val="15000"/>
                  </a:schemeClr>
                </a:solidFill>
              </a:rPr>
              <a:t> </a:t>
            </a:r>
            <a:endParaRPr lang="en-US" sz="2400" b="0" i="0" dirty="0">
              <a:solidFill>
                <a:schemeClr val="tx1">
                  <a:lumMod val="85000"/>
                  <a:lumOff val="15000"/>
                </a:schemeClr>
              </a:solidFill>
              <a:effectLst/>
            </a:endParaRPr>
          </a:p>
          <a:p>
            <a:pPr>
              <a:lnSpc>
                <a:spcPct val="110000"/>
              </a:lnSpc>
              <a:buFont typeface="Arial" panose="020B0604020202020204" pitchFamily="34" charset="0"/>
              <a:buChar char="•"/>
            </a:pPr>
            <a:r>
              <a:rPr lang="en-US" sz="2400" dirty="0">
                <a:solidFill>
                  <a:schemeClr val="tx1">
                    <a:lumMod val="85000"/>
                    <a:lumOff val="15000"/>
                  </a:schemeClr>
                </a:solidFill>
              </a:rPr>
              <a:t>O</a:t>
            </a:r>
            <a:r>
              <a:rPr lang="en-US" sz="2400" b="0" i="0" dirty="0">
                <a:solidFill>
                  <a:schemeClr val="tx1">
                    <a:lumMod val="85000"/>
                    <a:lumOff val="15000"/>
                  </a:schemeClr>
                </a:solidFill>
                <a:effectLst/>
              </a:rPr>
              <a:t>ne of nine federally recognized Indian Tribal Governments in </a:t>
            </a:r>
            <a:r>
              <a:rPr lang="en-US" sz="2400" dirty="0">
                <a:solidFill>
                  <a:schemeClr val="tx1">
                    <a:lumMod val="85000"/>
                    <a:lumOff val="15000"/>
                  </a:schemeClr>
                </a:solidFill>
              </a:rPr>
              <a:t>Oregon</a:t>
            </a:r>
            <a:r>
              <a:rPr lang="en-US" sz="2400" b="0" i="0" dirty="0">
                <a:solidFill>
                  <a:schemeClr val="tx1">
                    <a:lumMod val="85000"/>
                    <a:lumOff val="15000"/>
                  </a:schemeClr>
                </a:solidFill>
                <a:effectLst/>
              </a:rPr>
              <a:t>.</a:t>
            </a:r>
            <a:r>
              <a:rPr lang="en-US" sz="2400" dirty="0">
                <a:solidFill>
                  <a:schemeClr val="tx1">
                    <a:lumMod val="85000"/>
                    <a:lumOff val="15000"/>
                  </a:schemeClr>
                </a:solidFill>
              </a:rPr>
              <a:t> </a:t>
            </a:r>
            <a:endParaRPr lang="en-US" sz="2400" b="0" i="0" dirty="0">
              <a:solidFill>
                <a:schemeClr val="tx1">
                  <a:lumMod val="85000"/>
                  <a:lumOff val="15000"/>
                </a:schemeClr>
              </a:solidFill>
              <a:effectLst/>
            </a:endParaRPr>
          </a:p>
          <a:p>
            <a:pPr>
              <a:lnSpc>
                <a:spcPct val="110000"/>
              </a:lnSpc>
              <a:buFont typeface="Arial" panose="020B0604020202020204" pitchFamily="34" charset="0"/>
              <a:buChar char="•"/>
            </a:pPr>
            <a:r>
              <a:rPr lang="en-US" sz="2400" b="0" i="0" dirty="0">
                <a:solidFill>
                  <a:schemeClr val="tx1">
                    <a:lumMod val="85000"/>
                    <a:lumOff val="15000"/>
                  </a:schemeClr>
                </a:solidFill>
                <a:effectLst/>
              </a:rPr>
              <a:t>The Cow Creek Tribal Nation, located in Southwestern Oregon, is governed by an elected </a:t>
            </a:r>
            <a:r>
              <a:rPr lang="en-US" sz="2400" dirty="0">
                <a:solidFill>
                  <a:schemeClr val="tx1">
                    <a:lumMod val="85000"/>
                    <a:lumOff val="15000"/>
                  </a:schemeClr>
                </a:solidFill>
              </a:rPr>
              <a:t>11-member </a:t>
            </a:r>
            <a:r>
              <a:rPr lang="en-US" sz="2400" b="0" i="0" dirty="0">
                <a:solidFill>
                  <a:schemeClr val="tx1">
                    <a:lumMod val="85000"/>
                    <a:lumOff val="15000"/>
                  </a:schemeClr>
                </a:solidFill>
                <a:effectLst/>
              </a:rPr>
              <a:t>council known as the Tribal Board of Directors.</a:t>
            </a:r>
            <a:r>
              <a:rPr lang="en-US" sz="2400" dirty="0">
                <a:solidFill>
                  <a:schemeClr val="tx1">
                    <a:lumMod val="85000"/>
                    <a:lumOff val="15000"/>
                  </a:schemeClr>
                </a:solidFill>
              </a:rPr>
              <a:t> </a:t>
            </a:r>
            <a:endParaRPr lang="en-US" sz="2400" b="0" i="0" dirty="0">
              <a:solidFill>
                <a:schemeClr val="tx1">
                  <a:lumMod val="85000"/>
                  <a:lumOff val="15000"/>
                </a:schemeClr>
              </a:solidFill>
              <a:effectLst/>
            </a:endParaRPr>
          </a:p>
        </p:txBody>
      </p:sp>
      <p:sp>
        <p:nvSpPr>
          <p:cNvPr id="2" name="Title 1">
            <a:extLst>
              <a:ext uri="{FF2B5EF4-FFF2-40B4-BE49-F238E27FC236}">
                <a16:creationId xmlns:a16="http://schemas.microsoft.com/office/drawing/2014/main" id="{25BEF6A0-61E6-4386-BB73-F895DD60A4E3}"/>
              </a:ext>
            </a:extLst>
          </p:cNvPr>
          <p:cNvSpPr>
            <a:spLocks noGrp="1"/>
          </p:cNvSpPr>
          <p:nvPr>
            <p:ph type="ctrTitle"/>
          </p:nvPr>
        </p:nvSpPr>
        <p:spPr/>
        <p:txBody>
          <a:bodyPr>
            <a:normAutofit/>
          </a:bodyPr>
          <a:lstStyle/>
          <a:p>
            <a:r>
              <a:rPr lang="en-US" dirty="0">
                <a:latin typeface="Arial"/>
                <a:cs typeface="Arial"/>
              </a:rPr>
              <a:t>Cow Creek Band of Umpqua Tribe </a:t>
            </a:r>
            <a:br>
              <a:rPr lang="en-US" dirty="0">
                <a:latin typeface="Arial"/>
                <a:cs typeface="Arial"/>
              </a:rPr>
            </a:br>
            <a:r>
              <a:rPr lang="en-US" dirty="0">
                <a:latin typeface="Arial"/>
                <a:cs typeface="Arial"/>
              </a:rPr>
              <a:t>of Indians</a:t>
            </a:r>
          </a:p>
        </p:txBody>
      </p:sp>
      <p:sp>
        <p:nvSpPr>
          <p:cNvPr id="5" name="TextBox 4">
            <a:extLst>
              <a:ext uri="{FF2B5EF4-FFF2-40B4-BE49-F238E27FC236}">
                <a16:creationId xmlns:a16="http://schemas.microsoft.com/office/drawing/2014/main" id="{7AFFD0E5-4FFC-4409-A6C6-88675D33595E}"/>
              </a:ext>
            </a:extLst>
          </p:cNvPr>
          <p:cNvSpPr txBox="1"/>
          <p:nvPr/>
        </p:nvSpPr>
        <p:spPr>
          <a:xfrm>
            <a:off x="1004046" y="6248400"/>
            <a:ext cx="6934200" cy="261610"/>
          </a:xfrm>
          <a:prstGeom prst="rect">
            <a:avLst/>
          </a:prstGeom>
          <a:noFill/>
        </p:spPr>
        <p:txBody>
          <a:bodyPr wrap="square" lIns="0" tIns="0" rIns="0" bIns="0">
            <a:no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Information from: https://</a:t>
            </a:r>
            <a:r>
              <a:rPr lang="en-US" sz="1100" i="1" dirty="0" err="1">
                <a:solidFill>
                  <a:schemeClr val="tx1">
                    <a:lumMod val="75000"/>
                    <a:lumOff val="25000"/>
                  </a:schemeClr>
                </a:solidFill>
                <a:latin typeface="Arial" panose="020B0604020202020204" pitchFamily="34" charset="0"/>
                <a:cs typeface="Arial" panose="020B0604020202020204" pitchFamily="34" charset="0"/>
              </a:rPr>
              <a:t>www.cowcreek-nsn.gov</a:t>
            </a:r>
            <a:r>
              <a:rPr lang="en-US" sz="1100" i="1" dirty="0">
                <a:solidFill>
                  <a:schemeClr val="tx1">
                    <a:lumMod val="75000"/>
                    <a:lumOff val="25000"/>
                  </a:schemeClr>
                </a:solidFill>
                <a:latin typeface="Arial" panose="020B0604020202020204" pitchFamily="34" charset="0"/>
                <a:cs typeface="Arial" panose="020B0604020202020204" pitchFamily="34" charset="0"/>
              </a:rPr>
              <a:t>/tribal-story/</a:t>
            </a:r>
          </a:p>
        </p:txBody>
      </p:sp>
    </p:spTree>
    <p:extLst>
      <p:ext uri="{BB962C8B-B14F-4D97-AF65-F5344CB8AC3E}">
        <p14:creationId xmlns:p14="http://schemas.microsoft.com/office/powerpoint/2010/main" val="378029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3FD6E67-7256-41DB-9E6F-7C654BED8E52}"/>
              </a:ext>
            </a:extLst>
          </p:cNvPr>
          <p:cNvPicPr>
            <a:picLocks noGrp="1" noChangeAspect="1"/>
          </p:cNvPicPr>
          <p:nvPr>
            <p:ph idx="1"/>
          </p:nvPr>
        </p:nvPicPr>
        <p:blipFill>
          <a:blip r:embed="rId3"/>
          <a:stretch>
            <a:fillRect/>
          </a:stretch>
        </p:blipFill>
        <p:spPr>
          <a:xfrm>
            <a:off x="3012668" y="495300"/>
            <a:ext cx="7233463" cy="5287662"/>
          </a:xfrm>
          <a:prstGeom prst="rect">
            <a:avLst/>
          </a:prstGeom>
        </p:spPr>
      </p:pic>
      <p:sp>
        <p:nvSpPr>
          <p:cNvPr id="9" name="TextBox 8">
            <a:extLst>
              <a:ext uri="{FF2B5EF4-FFF2-40B4-BE49-F238E27FC236}">
                <a16:creationId xmlns:a16="http://schemas.microsoft.com/office/drawing/2014/main" id="{FC699369-492E-42CB-92A9-24B7CCC7733E}"/>
              </a:ext>
            </a:extLst>
          </p:cNvPr>
          <p:cNvSpPr txBox="1"/>
          <p:nvPr/>
        </p:nvSpPr>
        <p:spPr>
          <a:xfrm>
            <a:off x="990600" y="6223686"/>
            <a:ext cx="8610600" cy="261610"/>
          </a:xfrm>
          <a:prstGeom prst="rect">
            <a:avLst/>
          </a:prstGeom>
          <a:noFill/>
        </p:spPr>
        <p:txBody>
          <a:bodyPr wrap="square" lIns="0" tIns="0" rIns="0" bIns="0">
            <a:no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Image from: https://</a:t>
            </a:r>
            <a:r>
              <a:rPr lang="en-US" sz="1100" i="1" dirty="0" err="1">
                <a:solidFill>
                  <a:schemeClr val="tx1">
                    <a:lumMod val="75000"/>
                    <a:lumOff val="25000"/>
                  </a:schemeClr>
                </a:solidFill>
                <a:latin typeface="Arial" panose="020B0604020202020204" pitchFamily="34" charset="0"/>
                <a:cs typeface="Arial" panose="020B0604020202020204" pitchFamily="34" charset="0"/>
              </a:rPr>
              <a:t>sos.oregon.gov</a:t>
            </a:r>
            <a:r>
              <a:rPr lang="en-US" sz="1100" i="1" dirty="0">
                <a:solidFill>
                  <a:schemeClr val="tx1">
                    <a:lumMod val="75000"/>
                    <a:lumOff val="25000"/>
                  </a:schemeClr>
                </a:solidFill>
                <a:latin typeface="Arial" panose="020B0604020202020204" pitchFamily="34" charset="0"/>
                <a:cs typeface="Arial" panose="020B0604020202020204" pitchFamily="34" charset="0"/>
              </a:rPr>
              <a:t>/blue-book/</a:t>
            </a:r>
            <a:r>
              <a:rPr lang="en-US" sz="1100" i="1" dirty="0" err="1">
                <a:solidFill>
                  <a:schemeClr val="tx1">
                    <a:lumMod val="75000"/>
                    <a:lumOff val="25000"/>
                  </a:schemeClr>
                </a:solidFill>
                <a:latin typeface="Arial" panose="020B0604020202020204" pitchFamily="34" charset="0"/>
                <a:cs typeface="Arial" panose="020B0604020202020204" pitchFamily="34" charset="0"/>
              </a:rPr>
              <a:t>PublishingImages</a:t>
            </a:r>
            <a:r>
              <a:rPr lang="en-US" sz="1100" i="1" dirty="0">
                <a:solidFill>
                  <a:schemeClr val="tx1">
                    <a:lumMod val="75000"/>
                    <a:lumOff val="25000"/>
                  </a:schemeClr>
                </a:solidFill>
                <a:latin typeface="Arial" panose="020B0604020202020204" pitchFamily="34" charset="0"/>
                <a:cs typeface="Arial" panose="020B0604020202020204" pitchFamily="34" charset="0"/>
              </a:rPr>
              <a:t>/facts/almanac/map-</a:t>
            </a:r>
            <a:r>
              <a:rPr lang="en-US" sz="1100" i="1" dirty="0" err="1">
                <a:solidFill>
                  <a:schemeClr val="tx1">
                    <a:lumMod val="75000"/>
                    <a:lumOff val="25000"/>
                  </a:schemeClr>
                </a:solidFill>
                <a:latin typeface="Arial" panose="020B0604020202020204" pitchFamily="34" charset="0"/>
                <a:cs typeface="Arial" panose="020B0604020202020204" pitchFamily="34" charset="0"/>
              </a:rPr>
              <a:t>physical.jpg</a:t>
            </a:r>
            <a:endParaRPr lang="en-US" sz="11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17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F9810-19DF-4572-8247-CD727003B823}"/>
              </a:ext>
            </a:extLst>
          </p:cNvPr>
          <p:cNvSpPr>
            <a:spLocks noGrp="1"/>
          </p:cNvSpPr>
          <p:nvPr>
            <p:ph idx="1"/>
          </p:nvPr>
        </p:nvSpPr>
        <p:spPr>
          <a:xfrm>
            <a:off x="1004046" y="1825625"/>
            <a:ext cx="9684549" cy="4351338"/>
          </a:xfrm>
        </p:spPr>
        <p:txBody>
          <a:bodyPr vert="horz" lIns="0" tIns="0" rIns="0" bIns="0" rtlCol="0" anchor="t">
            <a:noAutofit/>
          </a:bodyPr>
          <a:lstStyle/>
          <a:p>
            <a:pPr>
              <a:lnSpc>
                <a:spcPct val="110000"/>
              </a:lnSpc>
            </a:pPr>
            <a:r>
              <a:rPr lang="en-US" sz="2400" dirty="0">
                <a:solidFill>
                  <a:schemeClr val="tx1">
                    <a:lumMod val="85000"/>
                    <a:lumOff val="15000"/>
                  </a:schemeClr>
                </a:solidFill>
              </a:rPr>
              <a:t>The area was rich with resources including plants and animals.</a:t>
            </a:r>
          </a:p>
          <a:p>
            <a:pPr>
              <a:lnSpc>
                <a:spcPct val="110000"/>
              </a:lnSpc>
            </a:pPr>
            <a:r>
              <a:rPr lang="en-US" sz="2400" dirty="0">
                <a:solidFill>
                  <a:schemeClr val="tx1">
                    <a:lumMod val="85000"/>
                    <a:lumOff val="15000"/>
                  </a:schemeClr>
                </a:solidFill>
                <a:cs typeface="Arial"/>
              </a:rPr>
              <a:t>The landscape provided shelter, and there were many places that held great importance for the Tribe.</a:t>
            </a:r>
          </a:p>
          <a:p>
            <a:pPr>
              <a:lnSpc>
                <a:spcPct val="110000"/>
              </a:lnSpc>
            </a:pPr>
            <a:r>
              <a:rPr lang="en-US" sz="2400" dirty="0">
                <a:solidFill>
                  <a:schemeClr val="tx1">
                    <a:lumMod val="85000"/>
                    <a:lumOff val="15000"/>
                  </a:schemeClr>
                </a:solidFill>
                <a:cs typeface="Arial"/>
              </a:rPr>
              <a:t>Members were diligent about using all the resources well, including grasses for baskets, animal hides for quivers to carry arrows, and teeth and bones for tools and games.</a:t>
            </a:r>
          </a:p>
        </p:txBody>
      </p:sp>
      <p:sp>
        <p:nvSpPr>
          <p:cNvPr id="2" name="Title 1">
            <a:extLst>
              <a:ext uri="{FF2B5EF4-FFF2-40B4-BE49-F238E27FC236}">
                <a16:creationId xmlns:a16="http://schemas.microsoft.com/office/drawing/2014/main" id="{7C161B30-F4A6-4934-ADC4-7834BFE9030E}"/>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384100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0C27A3-B066-4DE0-B330-EA786D454ECD}"/>
              </a:ext>
            </a:extLst>
          </p:cNvPr>
          <p:cNvSpPr>
            <a:spLocks noGrp="1"/>
          </p:cNvSpPr>
          <p:nvPr>
            <p:ph idx="1"/>
          </p:nvPr>
        </p:nvSpPr>
        <p:spPr/>
        <p:txBody>
          <a:bodyPr vert="horz" lIns="0" tIns="0" rIns="0" bIns="0" rtlCol="0" anchor="t">
            <a:noAutofit/>
          </a:bodyPr>
          <a:lstStyle/>
          <a:p>
            <a:pPr>
              <a:lnSpc>
                <a:spcPct val="110000"/>
              </a:lnSpc>
            </a:pPr>
            <a:r>
              <a:rPr lang="en-US" sz="2400" dirty="0">
                <a:solidFill>
                  <a:schemeClr val="tx1">
                    <a:lumMod val="85000"/>
                    <a:lumOff val="15000"/>
                  </a:schemeClr>
                </a:solidFill>
              </a:rPr>
              <a:t>Living on and taking care of the land was important and so was socializing.</a:t>
            </a:r>
          </a:p>
          <a:p>
            <a:pPr>
              <a:lnSpc>
                <a:spcPct val="110000"/>
              </a:lnSpc>
            </a:pPr>
            <a:r>
              <a:rPr lang="en-US" sz="2400" dirty="0">
                <a:solidFill>
                  <a:schemeClr val="tx1">
                    <a:lumMod val="85000"/>
                    <a:lumOff val="15000"/>
                  </a:schemeClr>
                </a:solidFill>
                <a:cs typeface="Arial"/>
              </a:rPr>
              <a:t>Several tribes would be in contact with the Cow Creek band to trade, play games, socialize, and build relationships.</a:t>
            </a:r>
          </a:p>
          <a:p>
            <a:pPr>
              <a:lnSpc>
                <a:spcPct val="110000"/>
              </a:lnSpc>
            </a:pPr>
            <a:r>
              <a:rPr lang="en-US" sz="2400" dirty="0">
                <a:solidFill>
                  <a:schemeClr val="tx1">
                    <a:lumMod val="85000"/>
                    <a:lumOff val="15000"/>
                  </a:schemeClr>
                </a:solidFill>
                <a:cs typeface="Arial"/>
              </a:rPr>
              <a:t>Many games were betting games that gave players the opportunity to show their skills and to win items of value.</a:t>
            </a:r>
          </a:p>
          <a:p>
            <a:pPr>
              <a:lnSpc>
                <a:spcPct val="110000"/>
              </a:lnSpc>
            </a:pPr>
            <a:r>
              <a:rPr lang="en-US" sz="2400" dirty="0">
                <a:solidFill>
                  <a:schemeClr val="tx1">
                    <a:lumMod val="85000"/>
                    <a:lumOff val="15000"/>
                  </a:schemeClr>
                </a:solidFill>
                <a:cs typeface="Arial"/>
              </a:rPr>
              <a:t>Games and materials were often shared across the multiple Tribes from all across the region.</a:t>
            </a:r>
          </a:p>
        </p:txBody>
      </p:sp>
      <p:sp>
        <p:nvSpPr>
          <p:cNvPr id="2" name="Title 1">
            <a:extLst>
              <a:ext uri="{FF2B5EF4-FFF2-40B4-BE49-F238E27FC236}">
                <a16:creationId xmlns:a16="http://schemas.microsoft.com/office/drawing/2014/main" id="{2821A0BA-A9B9-4A46-8FAC-B7BE259120A9}"/>
              </a:ext>
            </a:extLst>
          </p:cNvPr>
          <p:cNvSpPr>
            <a:spLocks noGrp="1"/>
          </p:cNvSpPr>
          <p:nvPr>
            <p:ph type="ctrTitle"/>
          </p:nvPr>
        </p:nvSpPr>
        <p:spPr/>
        <p:txBody>
          <a:bodyPr/>
          <a:lstStyle/>
          <a:p>
            <a:r>
              <a:rPr lang="en-US"/>
              <a:t>Hard work and play</a:t>
            </a:r>
          </a:p>
        </p:txBody>
      </p:sp>
    </p:spTree>
    <p:extLst>
      <p:ext uri="{BB962C8B-B14F-4D97-AF65-F5344CB8AC3E}">
        <p14:creationId xmlns:p14="http://schemas.microsoft.com/office/powerpoint/2010/main" val="346600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10;&#10;Description automatically generated">
            <a:extLst>
              <a:ext uri="{FF2B5EF4-FFF2-40B4-BE49-F238E27FC236}">
                <a16:creationId xmlns:a16="http://schemas.microsoft.com/office/drawing/2014/main" id="{2C80270C-A1CD-48D9-9B7F-D57220A7E0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091" y="-669782"/>
            <a:ext cx="12500918" cy="8301392"/>
          </a:xfrm>
          <a:prstGeom prst="rect">
            <a:avLst/>
          </a:prstGeom>
        </p:spPr>
      </p:pic>
      <p:sp>
        <p:nvSpPr>
          <p:cNvPr id="6" name="TextBox 5">
            <a:extLst>
              <a:ext uri="{FF2B5EF4-FFF2-40B4-BE49-F238E27FC236}">
                <a16:creationId xmlns:a16="http://schemas.microsoft.com/office/drawing/2014/main" id="{F5930734-73B6-4799-A051-A1A5875FEFF9}"/>
              </a:ext>
            </a:extLst>
          </p:cNvPr>
          <p:cNvSpPr txBox="1"/>
          <p:nvPr/>
        </p:nvSpPr>
        <p:spPr>
          <a:xfrm>
            <a:off x="990600" y="6363730"/>
            <a:ext cx="9144000" cy="261610"/>
          </a:xfrm>
          <a:prstGeom prst="rect">
            <a:avLst/>
          </a:prstGeom>
          <a:noFill/>
        </p:spPr>
        <p:txBody>
          <a:bodyPr wrap="square" lIns="0" tIns="0" rIns="0" bIns="0" rtlCol="0">
            <a:noAutofit/>
          </a:bodyPr>
          <a:lstStyle/>
          <a:p>
            <a:r>
              <a:rPr lang="en-US" sz="1100" i="1" dirty="0">
                <a:solidFill>
                  <a:schemeClr val="tx1">
                    <a:lumMod val="85000"/>
                    <a:lumOff val="15000"/>
                  </a:schemeClr>
                </a:solidFill>
                <a:latin typeface="Arial" panose="020B0604020202020204" pitchFamily="34" charset="0"/>
                <a:cs typeface="Arial" panose="020B0604020202020204" pitchFamily="34" charset="0"/>
                <a:hlinkClick r:id="rId4" tooltip="https://commons.wikimedia.org/wiki/File:Beaver_teeth_dice_-_Log_House_Museum.jpg">
                  <a:extLst>
                    <a:ext uri="{A12FA001-AC4F-418D-AE19-62706E023703}">
                      <ahyp:hlinkClr xmlns:ahyp="http://schemas.microsoft.com/office/drawing/2018/hyperlinkcolor" val="tx"/>
                    </a:ext>
                  </a:extLst>
                </a:hlinkClick>
              </a:rPr>
              <a:t>This Photo</a:t>
            </a:r>
            <a:r>
              <a:rPr lang="en-US" sz="1100" i="1" dirty="0">
                <a:solidFill>
                  <a:schemeClr val="tx1">
                    <a:lumMod val="85000"/>
                    <a:lumOff val="15000"/>
                  </a:schemeClr>
                </a:solidFill>
                <a:latin typeface="Arial" panose="020B0604020202020204" pitchFamily="34" charset="0"/>
                <a:cs typeface="Arial" panose="020B0604020202020204" pitchFamily="34" charset="0"/>
              </a:rPr>
              <a:t> by Unknown Author is licensed under </a:t>
            </a:r>
            <a:r>
              <a:rPr lang="en-US" sz="1100" i="1" dirty="0">
                <a:solidFill>
                  <a:schemeClr val="tx1">
                    <a:lumMod val="85000"/>
                    <a:lumOff val="15000"/>
                  </a:schemeClr>
                </a:solidFill>
                <a:latin typeface="Arial" panose="020B0604020202020204" pitchFamily="34" charset="0"/>
                <a:cs typeface="Arial" panose="020B0604020202020204" pitchFamily="34" charset="0"/>
                <a:hlinkClick r:id="rId5" tooltip="https://creativecommons.org/licenses/by-sa/3.0/">
                  <a:extLst>
                    <a:ext uri="{A12FA001-AC4F-418D-AE19-62706E023703}">
                      <ahyp:hlinkClr xmlns:ahyp="http://schemas.microsoft.com/office/drawing/2018/hyperlinkcolor" val="tx"/>
                    </a:ext>
                  </a:extLst>
                </a:hlinkClick>
              </a:rPr>
              <a:t>CC BY-SA</a:t>
            </a:r>
            <a:endParaRPr lang="en-US" sz="1100" i="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111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1" ma:contentTypeDescription="Create a new document." ma:contentTypeScope="" ma:versionID="1f463fbfa6f3f6dccd3a03ade6313b9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a3ce77eb9ecc6289cc17efd1a50d8aca"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BDD72E-4538-4C1A-88A4-B014FB238C2E}">
  <ds:schemaRefs>
    <ds:schemaRef ds:uri="http://schemas.microsoft.com/sharepoint/v3/contenttype/forms"/>
  </ds:schemaRefs>
</ds:datastoreItem>
</file>

<file path=customXml/itemProps2.xml><?xml version="1.0" encoding="utf-8"?>
<ds:datastoreItem xmlns:ds="http://schemas.openxmlformats.org/officeDocument/2006/customXml" ds:itemID="{863D760B-F717-4CE5-9F0E-360E328C293C}">
  <ds:schemaRefs>
    <ds:schemaRef ds:uri="be7757ee-27b1-49d9-ad78-c19e224bf417"/>
    <ds:schemaRef ds:uri="ecda571c-f727-47a5-9aab-64bd2d5280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735579-969C-4966-A22D-BFFF631319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45</TotalTime>
  <Words>1187</Words>
  <Application>Microsoft Macintosh PowerPoint</Application>
  <PresentationFormat>Widescreen</PresentationFormat>
  <Paragraphs>127</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proxima-nova</vt:lpstr>
      <vt:lpstr>Helvetica Neue</vt:lpstr>
      <vt:lpstr>WordVisi_MSFontService</vt:lpstr>
      <vt:lpstr>Century Gothic</vt:lpstr>
      <vt:lpstr>ff-tisa-sans-web-pro</vt:lpstr>
      <vt:lpstr>Calibri</vt:lpstr>
      <vt:lpstr>Office Theme</vt:lpstr>
      <vt:lpstr>Beaver Teeth Dice Game</vt:lpstr>
      <vt:lpstr>Statistical Questions</vt:lpstr>
      <vt:lpstr>Why are these statistical or not statistical questions?</vt:lpstr>
      <vt:lpstr>Mathematicians ask questions</vt:lpstr>
      <vt:lpstr>Cow Creek Band of Umpqua Tribe  of Indians</vt:lpstr>
      <vt:lpstr>PowerPoint Presentation</vt:lpstr>
      <vt:lpstr>Resources</vt:lpstr>
      <vt:lpstr>Hard work and play</vt:lpstr>
      <vt:lpstr>PowerPoint Presentation</vt:lpstr>
      <vt:lpstr>Beaver Teeth Dice game</vt:lpstr>
      <vt:lpstr>To play the game</vt:lpstr>
      <vt:lpstr>PowerPoint Presentation</vt:lpstr>
      <vt:lpstr>Points</vt:lpstr>
      <vt:lpstr>There may be slight differences in how to play</vt:lpstr>
      <vt:lpstr>Dot plot</vt:lpstr>
      <vt:lpstr>Dot plot examples</vt:lpstr>
      <vt:lpstr>Frequency table examples</vt:lpstr>
      <vt:lpstr>How will your team gather and display your data?</vt:lpstr>
      <vt:lpstr>How will your team gather and display your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with a Hole in the Top</dc:title>
  <dc:creator>Rachael Radick</dc:creator>
  <cp:lastModifiedBy>Valerie Brodnikova</cp:lastModifiedBy>
  <cp:revision>91</cp:revision>
  <dcterms:created xsi:type="dcterms:W3CDTF">2020-05-08T21:00:21Z</dcterms:created>
  <dcterms:modified xsi:type="dcterms:W3CDTF">2021-06-30T19:20:38Z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