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74" r:id="rId7"/>
    <p:sldId id="285" r:id="rId8"/>
    <p:sldId id="278" r:id="rId9"/>
    <p:sldId id="277" r:id="rId10"/>
    <p:sldId id="279" r:id="rId11"/>
    <p:sldId id="280" r:id="rId12"/>
    <p:sldId id="282" r:id="rId13"/>
    <p:sldId id="283" r:id="rId14"/>
    <p:sldId id="286" r:id="rId15"/>
    <p:sldId id="276" r:id="rId16"/>
    <p:sldId id="288" r:id="rId17"/>
    <p:sldId id="287" r:id="rId18"/>
    <p:sldId id="289" r:id="rId19"/>
    <p:sldId id="290" r:id="rId20"/>
    <p:sldId id="291"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4032" userDrawn="1">
          <p15:clr>
            <a:srgbClr val="A4A3A4"/>
          </p15:clr>
        </p15:guide>
        <p15:guide id="5" orient="horz" pos="336" userDrawn="1">
          <p15:clr>
            <a:srgbClr val="A4A3A4"/>
          </p15:clr>
        </p15:guide>
        <p15:guide id="6" orient="horz" pos="1056" userDrawn="1">
          <p15:clr>
            <a:srgbClr val="A4A3A4"/>
          </p15:clr>
        </p15:guide>
        <p15:guide id="7" pos="4176" userDrawn="1">
          <p15:clr>
            <a:srgbClr val="A4A3A4"/>
          </p15:clr>
        </p15:guide>
        <p15:guide id="8" orient="horz"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65E"/>
    <a:srgbClr val="63A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1121D-56AB-4139-71C0-8E3E0AE8F736}" v="4" dt="2020-09-02T23:53:44.859"/>
    <p1510:client id="{B3A18106-034A-45C6-6F63-2F28EBEFBEA0}" v="204" dt="2020-09-02T23:47:18.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guide pos="624"/>
        <p:guide pos="7056"/>
        <p:guide orient="horz" pos="4032"/>
        <p:guide orient="horz" pos="336"/>
        <p:guide orient="horz" pos="1056"/>
        <p:guide pos="4176"/>
        <p:guide orient="horz" pos="39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11/23/20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12</a:t>
            </a:fld>
            <a:endParaRPr lang="en-US"/>
          </a:p>
        </p:txBody>
      </p:sp>
    </p:spTree>
    <p:extLst>
      <p:ext uri="{BB962C8B-B14F-4D97-AF65-F5344CB8AC3E}">
        <p14:creationId xmlns:p14="http://schemas.microsoft.com/office/powerpoint/2010/main" val="306212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2047875"/>
            <a:ext cx="9861177" cy="40544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vl1pPr>
          </a:lstStyle>
          <a:p>
            <a:pPr algn="l"/>
            <a:r>
              <a:rPr lang="en-US"/>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9D365E"/>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238703"/>
            <a:ext cx="7638393" cy="1608083"/>
          </a:xfrm>
        </p:spPr>
        <p:txBody>
          <a:bodyPr lIns="0" tIns="0" rIns="0" bIns="0" anchor="t" anchorCtr="0">
            <a:noAutofit/>
          </a:bodyPr>
          <a:lstStyle/>
          <a:p>
            <a:r>
              <a:rPr lang="en-US" sz="5800" dirty="0"/>
              <a:t>Mountain with a Hole in the Top</a:t>
            </a:r>
            <a:endParaRPr lang="en-US" sz="5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45D4F-5CCD-48FC-A428-8B09E2E3D8D7}"/>
              </a:ext>
            </a:extLst>
          </p:cNvPr>
          <p:cNvSpPr>
            <a:spLocks noGrp="1"/>
          </p:cNvSpPr>
          <p:nvPr>
            <p:ph type="ctrTitle"/>
          </p:nvPr>
        </p:nvSpPr>
        <p:spPr>
          <a:xfrm>
            <a:off x="1004046" y="447173"/>
            <a:ext cx="9861176" cy="1286608"/>
          </a:xfrm>
        </p:spPr>
        <p:txBody>
          <a:bodyPr/>
          <a:lstStyle/>
          <a:p>
            <a:r>
              <a:rPr lang="en-US">
                <a:latin typeface="Helvetica Neue"/>
              </a:rPr>
              <a:t>Volcano Diagram-Answer Key</a:t>
            </a:r>
          </a:p>
        </p:txBody>
      </p:sp>
      <p:pic>
        <p:nvPicPr>
          <p:cNvPr id="6" name="Picture 5">
            <a:extLst>
              <a:ext uri="{FF2B5EF4-FFF2-40B4-BE49-F238E27FC236}">
                <a16:creationId xmlns:a16="http://schemas.microsoft.com/office/drawing/2014/main" id="{4116C786-60DA-4CFC-8642-CF6CE2D2B2D7}"/>
              </a:ext>
            </a:extLst>
          </p:cNvPr>
          <p:cNvPicPr>
            <a:picLocks noChangeAspect="1"/>
          </p:cNvPicPr>
          <p:nvPr/>
        </p:nvPicPr>
        <p:blipFill>
          <a:blip r:embed="rId2"/>
          <a:stretch>
            <a:fillRect/>
          </a:stretch>
        </p:blipFill>
        <p:spPr>
          <a:xfrm>
            <a:off x="3122309" y="1584747"/>
            <a:ext cx="5947382" cy="4520010"/>
          </a:xfrm>
          <a:prstGeom prst="rect">
            <a:avLst/>
          </a:prstGeom>
        </p:spPr>
      </p:pic>
    </p:spTree>
    <p:extLst>
      <p:ext uri="{BB962C8B-B14F-4D97-AF65-F5344CB8AC3E}">
        <p14:creationId xmlns:p14="http://schemas.microsoft.com/office/powerpoint/2010/main" val="68831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676400"/>
            <a:ext cx="11015972" cy="2608777"/>
          </a:xfrm>
        </p:spPr>
        <p:txBody>
          <a:bodyPr lIns="0" tIns="0" rIns="0" bIns="0" anchor="t" anchorCtr="0">
            <a:noAutofit/>
          </a:bodyPr>
          <a:lstStyle/>
          <a:p>
            <a:r>
              <a:rPr lang="en-US" sz="4800" i="1" dirty="0"/>
              <a:t>Activity 2: Cloze Reading</a:t>
            </a:r>
            <a:br>
              <a:rPr lang="en-US" sz="4800" dirty="0"/>
            </a:br>
            <a:endParaRPr lang="en-US" sz="4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153976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7C041C-F391-442C-AF16-6742D8210908}"/>
              </a:ext>
            </a:extLst>
          </p:cNvPr>
          <p:cNvSpPr>
            <a:spLocks noGrp="1"/>
          </p:cNvSpPr>
          <p:nvPr>
            <p:ph idx="1"/>
          </p:nvPr>
        </p:nvSpPr>
        <p:spPr>
          <a:xfrm>
            <a:off x="1004046" y="1828799"/>
            <a:ext cx="10197354" cy="4419601"/>
          </a:xfrm>
        </p:spPr>
        <p:txBody>
          <a:bodyPr vert="horz" lIns="0" tIns="0" rIns="0" bIns="0" rtlCol="0" anchor="t">
            <a:noAutofit/>
          </a:bodyPr>
          <a:lstStyle/>
          <a:p>
            <a:pPr marL="0" indent="0">
              <a:lnSpc>
                <a:spcPct val="120000"/>
              </a:lnSpc>
              <a:spcBef>
                <a:spcPts val="0"/>
              </a:spcBef>
              <a:spcAft>
                <a:spcPts val="800"/>
              </a:spcAft>
              <a:buNone/>
            </a:pPr>
            <a:r>
              <a:rPr lang="en-US" sz="2400" dirty="0">
                <a:effectLst/>
                <a:ea typeface="Times New Roman" panose="02020603050405020304" pitchFamily="18" charset="0"/>
              </a:rPr>
              <a:t>Mt. Mazama was destroyed during an enormous explosive eruption</a:t>
            </a:r>
            <a:r>
              <a:rPr lang="en-US" sz="2400" b="1" dirty="0">
                <a:effectLst/>
                <a:ea typeface="Times New Roman" panose="02020603050405020304" pitchFamily="18" charset="0"/>
              </a:rPr>
              <a:t> 7,700</a:t>
            </a:r>
            <a:r>
              <a:rPr lang="en-US" sz="2400" dirty="0">
                <a:effectLst/>
                <a:ea typeface="Times New Roman" panose="02020603050405020304" pitchFamily="18" charset="0"/>
              </a:rPr>
              <a:t> years ago. Before the </a:t>
            </a:r>
            <a:r>
              <a:rPr lang="en-US" sz="2400" dirty="0">
                <a:ea typeface="Times New Roman" panose="02020603050405020304" pitchFamily="18" charset="0"/>
              </a:rPr>
              <a:t>eruption</a:t>
            </a:r>
            <a:r>
              <a:rPr lang="en-US" sz="2400" dirty="0">
                <a:effectLst/>
                <a:ea typeface="Times New Roman" panose="02020603050405020304" pitchFamily="18" charset="0"/>
              </a:rPr>
              <a:t> Mt. Mazama was approximately </a:t>
            </a:r>
            <a:r>
              <a:rPr lang="en-US" sz="2400" b="1" dirty="0">
                <a:ea typeface="Times New Roman" panose="02020603050405020304" pitchFamily="18" charset="0"/>
              </a:rPr>
              <a:t>12,000-feet</a:t>
            </a:r>
            <a:r>
              <a:rPr lang="en-US" sz="2400" dirty="0">
                <a:effectLst/>
                <a:ea typeface="Times New Roman" panose="02020603050405020304" pitchFamily="18" charset="0"/>
              </a:rPr>
              <a:t> high! So much </a:t>
            </a:r>
            <a:r>
              <a:rPr lang="en-US" sz="2400" b="1" dirty="0">
                <a:effectLst/>
                <a:ea typeface="Times New Roman" panose="02020603050405020304" pitchFamily="18" charset="0"/>
              </a:rPr>
              <a:t>molten rock</a:t>
            </a:r>
            <a:r>
              <a:rPr lang="en-US" sz="2400" dirty="0">
                <a:effectLst/>
                <a:ea typeface="Times New Roman" panose="02020603050405020304" pitchFamily="18" charset="0"/>
              </a:rPr>
              <a:t> was pushed out that the top of the mountain fell and a large crater, or </a:t>
            </a:r>
            <a:r>
              <a:rPr lang="en-US" sz="2400" b="1" dirty="0">
                <a:effectLst/>
                <a:ea typeface="Times New Roman" panose="02020603050405020304" pitchFamily="18" charset="0"/>
              </a:rPr>
              <a:t>caldera</a:t>
            </a:r>
            <a:r>
              <a:rPr lang="en-US" sz="2400" dirty="0">
                <a:ea typeface="Times New Roman" panose="02020603050405020304" pitchFamily="18" charset="0"/>
              </a:rPr>
              <a:t>,</a:t>
            </a:r>
            <a:r>
              <a:rPr lang="en-US" sz="2400" dirty="0">
                <a:effectLst/>
                <a:ea typeface="Times New Roman" panose="02020603050405020304" pitchFamily="18" charset="0"/>
              </a:rPr>
              <a:t> formed. Ash from the eruptions fell on much of the Pacific Northwest and what </a:t>
            </a:r>
            <a:r>
              <a:rPr lang="en-US" sz="2400" dirty="0">
                <a:ea typeface="Times New Roman" panose="02020603050405020304" pitchFamily="18" charset="0"/>
              </a:rPr>
              <a:t>are</a:t>
            </a:r>
            <a:r>
              <a:rPr lang="en-US" sz="2400" dirty="0">
                <a:effectLst/>
                <a:ea typeface="Times New Roman" panose="02020603050405020304" pitchFamily="18" charset="0"/>
              </a:rPr>
              <a:t> now parts of </a:t>
            </a:r>
            <a:r>
              <a:rPr lang="en-US" sz="2400" b="1" dirty="0">
                <a:effectLst/>
                <a:ea typeface="Times New Roman" panose="02020603050405020304" pitchFamily="18" charset="0"/>
              </a:rPr>
              <a:t>southern</a:t>
            </a:r>
            <a:r>
              <a:rPr lang="en-US" sz="2400" dirty="0">
                <a:effectLst/>
                <a:ea typeface="Times New Roman" panose="02020603050405020304" pitchFamily="18" charset="0"/>
              </a:rPr>
              <a:t> Canada. In fact, particles of Mazama ash have been found in ancient ice in the country of Greenland. When the volcanic activity stopped, the caldera began to fill with </a:t>
            </a:r>
            <a:r>
              <a:rPr lang="en-US" sz="2400" b="1" dirty="0">
                <a:effectLst/>
                <a:ea typeface="Times New Roman" panose="02020603050405020304" pitchFamily="18" charset="0"/>
              </a:rPr>
              <a:t>water</a:t>
            </a:r>
            <a:r>
              <a:rPr lang="en-US" sz="2400" dirty="0">
                <a:effectLst/>
                <a:ea typeface="Times New Roman" panose="02020603050405020304" pitchFamily="18" charset="0"/>
              </a:rPr>
              <a:t> from rain and snowmelt. Crater Lake is now the </a:t>
            </a:r>
            <a:r>
              <a:rPr lang="en-US" sz="2400" b="1" dirty="0">
                <a:effectLst/>
                <a:ea typeface="Times New Roman" panose="02020603050405020304" pitchFamily="18" charset="0"/>
              </a:rPr>
              <a:t>deepest </a:t>
            </a:r>
            <a:r>
              <a:rPr lang="en-US" sz="2400" dirty="0">
                <a:effectLst/>
                <a:ea typeface="Times New Roman" panose="02020603050405020304" pitchFamily="18" charset="0"/>
              </a:rPr>
              <a:t>lake in the United States (1,943 ft.) and the </a:t>
            </a:r>
            <a:r>
              <a:rPr lang="en-US" sz="2400" b="1" dirty="0">
                <a:ea typeface="Times New Roman" panose="02020603050405020304" pitchFamily="18" charset="0"/>
              </a:rPr>
              <a:t>seventh-</a:t>
            </a:r>
            <a:r>
              <a:rPr lang="en-US" sz="2400" dirty="0">
                <a:ea typeface="Times New Roman" panose="02020603050405020304" pitchFamily="18" charset="0"/>
              </a:rPr>
              <a:t>deepest</a:t>
            </a:r>
            <a:r>
              <a:rPr lang="en-US" sz="2400" dirty="0">
                <a:effectLst/>
                <a:ea typeface="Times New Roman" panose="02020603050405020304" pitchFamily="18" charset="0"/>
              </a:rPr>
              <a:t> </a:t>
            </a:r>
            <a:r>
              <a:rPr lang="en-US" sz="2400" dirty="0">
                <a:ea typeface="Times New Roman" panose="02020603050405020304" pitchFamily="18" charset="0"/>
              </a:rPr>
              <a:t>lake in</a:t>
            </a:r>
            <a:r>
              <a:rPr lang="en-US" sz="2400" dirty="0">
                <a:effectLst/>
                <a:ea typeface="Times New Roman" panose="02020603050405020304" pitchFamily="18" charset="0"/>
              </a:rPr>
              <a:t> the world.</a:t>
            </a:r>
            <a:endParaRPr lang="en-US" sz="2400" dirty="0">
              <a:effectLst/>
              <a:ea typeface="Calibri" panose="020F0502020204030204" pitchFamily="34" charset="0"/>
            </a:endParaRPr>
          </a:p>
        </p:txBody>
      </p:sp>
      <p:sp>
        <p:nvSpPr>
          <p:cNvPr id="3" name="Title 2">
            <a:extLst>
              <a:ext uri="{FF2B5EF4-FFF2-40B4-BE49-F238E27FC236}">
                <a16:creationId xmlns:a16="http://schemas.microsoft.com/office/drawing/2014/main" id="{D95C08C6-1168-4F85-881A-E14AFFEACF91}"/>
              </a:ext>
            </a:extLst>
          </p:cNvPr>
          <p:cNvSpPr>
            <a:spLocks noGrp="1"/>
          </p:cNvSpPr>
          <p:nvPr>
            <p:ph type="ctrTitle"/>
          </p:nvPr>
        </p:nvSpPr>
        <p:spPr>
          <a:xfrm>
            <a:off x="1004046" y="495300"/>
            <a:ext cx="9861176" cy="777446"/>
          </a:xfrm>
        </p:spPr>
        <p:txBody>
          <a:bodyPr/>
          <a:lstStyle/>
          <a:p>
            <a:r>
              <a:rPr lang="en-US" dirty="0"/>
              <a:t>Cloze Reading Strategy: Answer Key</a:t>
            </a:r>
          </a:p>
        </p:txBody>
      </p:sp>
    </p:spTree>
    <p:extLst>
      <p:ext uri="{BB962C8B-B14F-4D97-AF65-F5344CB8AC3E}">
        <p14:creationId xmlns:p14="http://schemas.microsoft.com/office/powerpoint/2010/main" val="146143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0E6E94-924A-4ABE-BB41-8520814E1310}"/>
              </a:ext>
            </a:extLst>
          </p:cNvPr>
          <p:cNvSpPr>
            <a:spLocks noGrp="1"/>
          </p:cNvSpPr>
          <p:nvPr>
            <p:ph type="ctrTitle"/>
          </p:nvPr>
        </p:nvSpPr>
        <p:spPr>
          <a:xfrm>
            <a:off x="965200" y="4555253"/>
            <a:ext cx="9553812" cy="1060641"/>
          </a:xfrm>
        </p:spPr>
        <p:txBody>
          <a:bodyPr vert="horz" lIns="91440" tIns="45720" rIns="91440" bIns="45720" rtlCol="0" anchor="b">
            <a:normAutofit fontScale="90000"/>
          </a:bodyPr>
          <a:lstStyle/>
          <a:p>
            <a:r>
              <a:rPr lang="en-US" sz="5100" kern="1200" dirty="0">
                <a:ea typeface="+mj-ea"/>
              </a:rPr>
              <a:t>Mt. Mazama BEFORE </a:t>
            </a:r>
            <a:r>
              <a:rPr lang="en-US" sz="5100" dirty="0">
                <a:ea typeface="+mj-ea"/>
              </a:rPr>
              <a:t>and </a:t>
            </a:r>
            <a:r>
              <a:rPr lang="en-US" sz="5100" kern="1200" dirty="0">
                <a:ea typeface="+mj-ea"/>
              </a:rPr>
              <a:t>AFTER</a:t>
            </a:r>
            <a:r>
              <a:rPr lang="en-US" sz="5100" dirty="0">
                <a:ea typeface="+mj-ea"/>
              </a:rPr>
              <a:t> </a:t>
            </a:r>
            <a:endParaRPr lang="en-US" sz="5100" kern="1200" dirty="0">
              <a:ea typeface="+mj-ea"/>
            </a:endParaRPr>
          </a:p>
        </p:txBody>
      </p:sp>
      <p:pic>
        <p:nvPicPr>
          <p:cNvPr id="2050" name="Picture 2" descr="Crater Lake National Park - Simple English Wikipedia, the free ...">
            <a:extLst>
              <a:ext uri="{FF2B5EF4-FFF2-40B4-BE49-F238E27FC236}">
                <a16:creationId xmlns:a16="http://schemas.microsoft.com/office/drawing/2014/main" id="{05A792A3-1991-4D34-A8EA-EB9D1D8B26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0" r="22147" b="1"/>
          <a:stretch/>
        </p:blipFill>
        <p:spPr bwMode="auto">
          <a:xfrm>
            <a:off x="20" y="10"/>
            <a:ext cx="7534631" cy="422670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picture containing food, orange, cat, bird&#10;&#10;Description automatically generated">
            <a:extLst>
              <a:ext uri="{FF2B5EF4-FFF2-40B4-BE49-F238E27FC236}">
                <a16:creationId xmlns:a16="http://schemas.microsoft.com/office/drawing/2014/main" id="{9326B84F-60D3-4370-8931-E1FE00D6D718}"/>
              </a:ext>
            </a:extLst>
          </p:cNvPr>
          <p:cNvPicPr>
            <a:picLocks noGrp="1" noChangeAspect="1"/>
          </p:cNvPicPr>
          <p:nvPr>
            <p:ph idx="1"/>
          </p:nvPr>
        </p:nvPicPr>
        <p:blipFill rotWithShape="1">
          <a:blip r:embed="rId3"/>
          <a:srcRect l="45629" r="12999" b="-1"/>
          <a:stretch/>
        </p:blipFill>
        <p:spPr>
          <a:xfrm>
            <a:off x="7622712" y="10"/>
            <a:ext cx="4569288" cy="4224518"/>
          </a:xfrm>
          <a:prstGeom prst="rect">
            <a:avLst/>
          </a:prstGeom>
        </p:spPr>
      </p:pic>
      <p:grpSp>
        <p:nvGrpSpPr>
          <p:cNvPr id="73" name="Group 72">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641753"/>
            <a:ext cx="1128382" cy="847206"/>
            <a:chOff x="8183879" y="1000124"/>
            <a:chExt cx="1562267" cy="1172973"/>
          </a:xfrm>
        </p:grpSpPr>
        <p:sp>
          <p:nvSpPr>
            <p:cNvPr id="74"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9476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676400"/>
            <a:ext cx="11015972" cy="2608777"/>
          </a:xfrm>
        </p:spPr>
        <p:txBody>
          <a:bodyPr lIns="0" tIns="0" rIns="0" bIns="0" anchor="t" anchorCtr="0">
            <a:noAutofit/>
          </a:bodyPr>
          <a:lstStyle/>
          <a:p>
            <a:r>
              <a:rPr lang="en-US" sz="4800" i="1" dirty="0"/>
              <a:t>Activity 3: Oral Storytelling</a:t>
            </a:r>
            <a:br>
              <a:rPr lang="en-US" sz="4800" dirty="0"/>
            </a:br>
            <a:endParaRPr lang="en-US" sz="4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168998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E992B-B76B-411B-A764-EC74D3316C0B}"/>
              </a:ext>
            </a:extLst>
          </p:cNvPr>
          <p:cNvSpPr>
            <a:spLocks noGrp="1"/>
          </p:cNvSpPr>
          <p:nvPr>
            <p:ph idx="1"/>
          </p:nvPr>
        </p:nvSpPr>
        <p:spPr>
          <a:xfrm>
            <a:off x="1004046" y="1676400"/>
            <a:ext cx="10005824" cy="4686300"/>
          </a:xfrm>
        </p:spPr>
        <p:txBody>
          <a:bodyPr vert="horz" lIns="0" tIns="0" rIns="0" bIns="0" rtlCol="0" anchor="t">
            <a:noAutofit/>
          </a:bodyPr>
          <a:lstStyle/>
          <a:p>
            <a:pPr>
              <a:lnSpc>
                <a:spcPct val="100000"/>
              </a:lnSpc>
              <a:spcAft>
                <a:spcPts val="800"/>
              </a:spcAft>
            </a:pPr>
            <a:r>
              <a:rPr lang="en-US" sz="2400" dirty="0">
                <a:latin typeface="Arial"/>
                <a:cs typeface="Arial"/>
              </a:rPr>
              <a:t>A form of communication and way of teaching that goes back thousands of years.</a:t>
            </a:r>
            <a:endParaRPr lang="en-US" sz="2400" dirty="0"/>
          </a:p>
          <a:p>
            <a:pPr>
              <a:lnSpc>
                <a:spcPct val="100000"/>
              </a:lnSpc>
              <a:spcAft>
                <a:spcPts val="800"/>
              </a:spcAft>
            </a:pPr>
            <a:r>
              <a:rPr lang="en-US" sz="2400" dirty="0"/>
              <a:t>Humans have been telling stories much longer than they have been writing them down. </a:t>
            </a:r>
          </a:p>
          <a:p>
            <a:pPr>
              <a:lnSpc>
                <a:spcPct val="100000"/>
              </a:lnSpc>
              <a:spcAft>
                <a:spcPts val="800"/>
              </a:spcAft>
            </a:pPr>
            <a:r>
              <a:rPr lang="en-US" sz="2400" dirty="0">
                <a:latin typeface="Arial"/>
                <a:cs typeface="Arial"/>
              </a:rPr>
              <a:t>American Indian stories are NOT myths or legends and are not simply for entertainment. </a:t>
            </a:r>
            <a:endParaRPr lang="en-US" sz="2400" dirty="0"/>
          </a:p>
          <a:p>
            <a:pPr>
              <a:lnSpc>
                <a:spcPct val="100000"/>
              </a:lnSpc>
              <a:spcAft>
                <a:spcPts val="800"/>
              </a:spcAft>
            </a:pPr>
            <a:r>
              <a:rPr lang="en-US" sz="2400" dirty="0">
                <a:latin typeface="Arial"/>
                <a:cs typeface="Arial"/>
              </a:rPr>
              <a:t>These stories provide important information about tribal history and ways of living. </a:t>
            </a:r>
            <a:endParaRPr lang="en-US" sz="2400" dirty="0"/>
          </a:p>
          <a:p>
            <a:pPr>
              <a:lnSpc>
                <a:spcPct val="100000"/>
              </a:lnSpc>
              <a:spcAft>
                <a:spcPts val="800"/>
              </a:spcAft>
            </a:pPr>
            <a:endParaRPr lang="en-US" sz="2400" dirty="0"/>
          </a:p>
          <a:p>
            <a:pPr>
              <a:lnSpc>
                <a:spcPct val="100000"/>
              </a:lnSpc>
              <a:spcAft>
                <a:spcPts val="800"/>
              </a:spcAft>
            </a:pPr>
            <a:endParaRPr lang="en-US" sz="2400" dirty="0"/>
          </a:p>
        </p:txBody>
      </p:sp>
      <p:sp>
        <p:nvSpPr>
          <p:cNvPr id="3" name="Title 2">
            <a:extLst>
              <a:ext uri="{FF2B5EF4-FFF2-40B4-BE49-F238E27FC236}">
                <a16:creationId xmlns:a16="http://schemas.microsoft.com/office/drawing/2014/main" id="{19151051-26C9-48C1-8DF8-DD7A8578F22C}"/>
              </a:ext>
            </a:extLst>
          </p:cNvPr>
          <p:cNvSpPr>
            <a:spLocks noGrp="1"/>
          </p:cNvSpPr>
          <p:nvPr>
            <p:ph type="ctrTitle"/>
          </p:nvPr>
        </p:nvSpPr>
        <p:spPr/>
        <p:txBody>
          <a:bodyPr/>
          <a:lstStyle/>
          <a:p>
            <a:r>
              <a:rPr lang="en-US"/>
              <a:t>Oral Storytelling</a:t>
            </a:r>
          </a:p>
        </p:txBody>
      </p:sp>
    </p:spTree>
    <p:extLst>
      <p:ext uri="{BB962C8B-B14F-4D97-AF65-F5344CB8AC3E}">
        <p14:creationId xmlns:p14="http://schemas.microsoft.com/office/powerpoint/2010/main" val="68536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E9272-1567-49AF-AD8D-0743178BB1F2}"/>
              </a:ext>
            </a:extLst>
          </p:cNvPr>
          <p:cNvSpPr>
            <a:spLocks noGrp="1"/>
          </p:cNvSpPr>
          <p:nvPr>
            <p:ph idx="1"/>
          </p:nvPr>
        </p:nvSpPr>
        <p:spPr>
          <a:xfrm>
            <a:off x="990600" y="1676400"/>
            <a:ext cx="9599141" cy="4500563"/>
          </a:xfrm>
        </p:spPr>
        <p:txBody>
          <a:bodyPr vert="horz" lIns="0" tIns="0" rIns="0" bIns="0" rtlCol="0" anchor="t">
            <a:noAutofit/>
          </a:bodyPr>
          <a:lstStyle/>
          <a:p>
            <a:pPr>
              <a:lnSpc>
                <a:spcPct val="100000"/>
              </a:lnSpc>
              <a:spcAft>
                <a:spcPts val="800"/>
              </a:spcAft>
            </a:pPr>
            <a:r>
              <a:rPr lang="en-US" sz="2400" dirty="0">
                <a:latin typeface="Arial"/>
                <a:cs typeface="Arial"/>
              </a:rPr>
              <a:t>Text-dependent questions can only be answered by </a:t>
            </a:r>
            <a:r>
              <a:rPr lang="en-US" sz="2400" b="1" dirty="0">
                <a:latin typeface="Arial"/>
                <a:cs typeface="Arial"/>
              </a:rPr>
              <a:t>closely reading </a:t>
            </a:r>
            <a:r>
              <a:rPr lang="en-US" sz="2400" dirty="0">
                <a:latin typeface="Arial"/>
                <a:cs typeface="Arial"/>
              </a:rPr>
              <a:t>the text. </a:t>
            </a:r>
            <a:endParaRPr lang="en-US" sz="2400" dirty="0"/>
          </a:p>
          <a:p>
            <a:pPr>
              <a:lnSpc>
                <a:spcPct val="100000"/>
              </a:lnSpc>
              <a:spcAft>
                <a:spcPts val="800"/>
              </a:spcAft>
            </a:pPr>
            <a:r>
              <a:rPr lang="en-US" sz="2400" dirty="0">
                <a:latin typeface="Arial"/>
                <a:cs typeface="Arial"/>
              </a:rPr>
              <a:t>As you read, imagine you are a detective! Look for clues about what exactly the text says. </a:t>
            </a:r>
            <a:endParaRPr lang="en-US" sz="2400" dirty="0"/>
          </a:p>
          <a:p>
            <a:pPr>
              <a:lnSpc>
                <a:spcPct val="100000"/>
              </a:lnSpc>
              <a:spcAft>
                <a:spcPts val="800"/>
              </a:spcAft>
            </a:pPr>
            <a:r>
              <a:rPr lang="en-US" sz="2400" dirty="0"/>
              <a:t>You will never find the answer outside of the text!</a:t>
            </a:r>
          </a:p>
        </p:txBody>
      </p:sp>
      <p:sp>
        <p:nvSpPr>
          <p:cNvPr id="3" name="Title 2">
            <a:extLst>
              <a:ext uri="{FF2B5EF4-FFF2-40B4-BE49-F238E27FC236}">
                <a16:creationId xmlns:a16="http://schemas.microsoft.com/office/drawing/2014/main" id="{D8CF1112-9550-4129-8123-E8C43C6F1B29}"/>
              </a:ext>
            </a:extLst>
          </p:cNvPr>
          <p:cNvSpPr>
            <a:spLocks noGrp="1"/>
          </p:cNvSpPr>
          <p:nvPr>
            <p:ph type="ctrTitle"/>
          </p:nvPr>
        </p:nvSpPr>
        <p:spPr/>
        <p:txBody>
          <a:bodyPr/>
          <a:lstStyle/>
          <a:p>
            <a:r>
              <a:rPr lang="en-US">
                <a:latin typeface="Helvetica Neue"/>
              </a:rPr>
              <a:t>Text-Dependent Questions</a:t>
            </a:r>
          </a:p>
        </p:txBody>
      </p:sp>
    </p:spTree>
    <p:extLst>
      <p:ext uri="{BB962C8B-B14F-4D97-AF65-F5344CB8AC3E}">
        <p14:creationId xmlns:p14="http://schemas.microsoft.com/office/powerpoint/2010/main" val="74612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FB86C-A605-4B28-98CC-61B14D1265DC}"/>
              </a:ext>
            </a:extLst>
          </p:cNvPr>
          <p:cNvSpPr>
            <a:spLocks noGrp="1"/>
          </p:cNvSpPr>
          <p:nvPr>
            <p:ph idx="1"/>
          </p:nvPr>
        </p:nvSpPr>
        <p:spPr>
          <a:xfrm>
            <a:off x="1004046" y="1676400"/>
            <a:ext cx="10197354" cy="4500563"/>
          </a:xfrm>
        </p:spPr>
        <p:txBody>
          <a:bodyPr vert="horz" lIns="91440" tIns="45720" rIns="91440" bIns="45720" rtlCol="0" anchor="t">
            <a:noAutofit/>
          </a:bodyPr>
          <a:lstStyle/>
          <a:p>
            <a:pPr>
              <a:lnSpc>
                <a:spcPct val="100000"/>
              </a:lnSpc>
              <a:spcBef>
                <a:spcPts val="0"/>
              </a:spcBef>
              <a:spcAft>
                <a:spcPts val="900"/>
              </a:spcAft>
            </a:pPr>
            <a:r>
              <a:rPr lang="en-US" sz="2400" dirty="0">
                <a:effectLst/>
                <a:ea typeface="Palatino Linotype" panose="02040502050505030304" pitchFamily="18" charset="0"/>
              </a:rPr>
              <a:t>“Mountain with a Hole in the Top</a:t>
            </a:r>
            <a:r>
              <a:rPr lang="en-US" sz="2400" dirty="0">
                <a:ea typeface="Palatino Linotype" panose="02040502050505030304" pitchFamily="18" charset="0"/>
              </a:rPr>
              <a:t>”</a:t>
            </a:r>
            <a:r>
              <a:rPr lang="en-US" sz="2400" dirty="0">
                <a:effectLst/>
                <a:ea typeface="Palatino Linotype" panose="02040502050505030304" pitchFamily="18" charset="0"/>
              </a:rPr>
              <a:t> tells how the Tribe was witness to a major geological change in Oregon</a:t>
            </a:r>
            <a:r>
              <a:rPr lang="en-US" sz="2400" dirty="0">
                <a:ea typeface="Palatino Linotype" panose="02040502050505030304" pitchFamily="18" charset="0"/>
              </a:rPr>
              <a:t>.</a:t>
            </a:r>
            <a:endParaRPr lang="en-US" sz="2400" dirty="0">
              <a:effectLst/>
              <a:ea typeface="Palatino Linotype" panose="02040502050505030304" pitchFamily="18" charset="0"/>
            </a:endParaRPr>
          </a:p>
          <a:p>
            <a:pPr>
              <a:lnSpc>
                <a:spcPct val="100000"/>
              </a:lnSpc>
              <a:spcBef>
                <a:spcPts val="0"/>
              </a:spcBef>
              <a:spcAft>
                <a:spcPts val="900"/>
              </a:spcAft>
            </a:pPr>
            <a:r>
              <a:rPr lang="en-US" sz="2400" dirty="0">
                <a:effectLst/>
                <a:ea typeface="Times New Roman" panose="02020603050405020304" pitchFamily="18" charset="0"/>
              </a:rPr>
              <a:t>The Cow Creek people lived in the Umpqua </a:t>
            </a:r>
            <a:r>
              <a:rPr lang="en-US" sz="2400" dirty="0">
                <a:ea typeface="Times New Roman" panose="02020603050405020304" pitchFamily="18" charset="0"/>
              </a:rPr>
              <a:t>Valley. For thousands</a:t>
            </a:r>
            <a:r>
              <a:rPr lang="en-US" sz="2400" dirty="0">
                <a:effectLst/>
                <a:ea typeface="Times New Roman" panose="02020603050405020304" pitchFamily="18" charset="0"/>
              </a:rPr>
              <a:t> </a:t>
            </a:r>
            <a:r>
              <a:rPr lang="en-US" sz="2400" dirty="0">
                <a:ea typeface="Times New Roman" panose="02020603050405020304" pitchFamily="18" charset="0"/>
              </a:rPr>
              <a:t>of years they traveled </a:t>
            </a:r>
            <a:r>
              <a:rPr lang="en-US" sz="2400" dirty="0">
                <a:effectLst/>
                <a:ea typeface="Times New Roman" panose="02020603050405020304" pitchFamily="18" charset="0"/>
              </a:rPr>
              <a:t>to Mt. Mazama for hunting and gathering.</a:t>
            </a:r>
            <a:r>
              <a:rPr lang="en-US" sz="2400" dirty="0">
                <a:ea typeface="Times New Roman" panose="02020603050405020304" pitchFamily="18" charset="0"/>
              </a:rPr>
              <a:t> </a:t>
            </a:r>
            <a:endParaRPr lang="en-US" sz="2400" dirty="0">
              <a:effectLst/>
              <a:ea typeface="Times New Roman" panose="02020603050405020304" pitchFamily="18" charset="0"/>
            </a:endParaRPr>
          </a:p>
          <a:p>
            <a:pPr>
              <a:lnSpc>
                <a:spcPct val="100000"/>
              </a:lnSpc>
              <a:spcBef>
                <a:spcPts val="0"/>
              </a:spcBef>
              <a:spcAft>
                <a:spcPts val="900"/>
              </a:spcAft>
            </a:pPr>
            <a:r>
              <a:rPr lang="en-US" sz="2400" dirty="0">
                <a:effectLst/>
                <a:ea typeface="Times New Roman" panose="02020603050405020304" pitchFamily="18" charset="0"/>
              </a:rPr>
              <a:t>When Mt. Mazama exploded, the ash, smoke, and lava coming out of the volcano destroyed much of the landscape and the Tribe could not return until the plants and animals returned. </a:t>
            </a:r>
            <a:endParaRPr lang="en-US" sz="2400" dirty="0">
              <a:effectLst/>
              <a:ea typeface="Palatino Linotype" panose="02040502050505030304" pitchFamily="18" charset="0"/>
            </a:endParaRPr>
          </a:p>
          <a:p>
            <a:pPr>
              <a:lnSpc>
                <a:spcPct val="100000"/>
              </a:lnSpc>
              <a:spcBef>
                <a:spcPts val="0"/>
              </a:spcBef>
              <a:spcAft>
                <a:spcPts val="900"/>
              </a:spcAft>
            </a:pPr>
            <a:r>
              <a:rPr lang="en-US" sz="2400" dirty="0">
                <a:effectLst/>
                <a:ea typeface="Palatino Linotype" panose="02040502050505030304" pitchFamily="18" charset="0"/>
              </a:rPr>
              <a:t>One new resource that resulted from the eruption of Mt. Mazama was </a:t>
            </a:r>
            <a:r>
              <a:rPr lang="en-US" sz="2400" dirty="0">
                <a:ea typeface="Palatino Linotype" panose="02040502050505030304" pitchFamily="18" charset="0"/>
              </a:rPr>
              <a:t>pumice</a:t>
            </a:r>
            <a:r>
              <a:rPr lang="en-US" sz="2400" dirty="0">
                <a:effectLst/>
                <a:ea typeface="Palatino Linotype" panose="02040502050505030304" pitchFamily="18" charset="0"/>
              </a:rPr>
              <a:t> rocks that are used in tanning </a:t>
            </a:r>
            <a:r>
              <a:rPr lang="en-US" sz="2400" dirty="0">
                <a:ea typeface="Palatino Linotype" panose="02040502050505030304" pitchFamily="18" charset="0"/>
              </a:rPr>
              <a:t>animal hides</a:t>
            </a:r>
            <a:r>
              <a:rPr lang="en-US" sz="2400" dirty="0">
                <a:effectLst/>
                <a:ea typeface="Palatino Linotype" panose="02040502050505030304" pitchFamily="18" charset="0"/>
              </a:rPr>
              <a:t>.</a:t>
            </a:r>
          </a:p>
          <a:p>
            <a:pPr>
              <a:lnSpc>
                <a:spcPct val="100000"/>
              </a:lnSpc>
              <a:spcBef>
                <a:spcPts val="0"/>
              </a:spcBef>
              <a:spcAft>
                <a:spcPts val="900"/>
              </a:spcAft>
            </a:pPr>
            <a:r>
              <a:rPr lang="en-US" sz="2400" dirty="0">
                <a:ea typeface="Palatino Linotype" panose="02040502050505030304" pitchFamily="18" charset="0"/>
              </a:rPr>
              <a:t>The Cow Creek Tribe's oral</a:t>
            </a:r>
            <a:r>
              <a:rPr lang="en-US" sz="2400" dirty="0">
                <a:effectLst/>
                <a:ea typeface="Palatino Linotype" panose="02040502050505030304" pitchFamily="18" charset="0"/>
              </a:rPr>
              <a:t> </a:t>
            </a:r>
            <a:r>
              <a:rPr lang="en-US" sz="2400" dirty="0">
                <a:ea typeface="Palatino Linotype" panose="02040502050505030304" pitchFamily="18" charset="0"/>
              </a:rPr>
              <a:t>traditions</a:t>
            </a:r>
            <a:r>
              <a:rPr lang="en-US" sz="2400" dirty="0">
                <a:effectLst/>
                <a:ea typeface="Palatino Linotype" panose="02040502050505030304" pitchFamily="18" charset="0"/>
              </a:rPr>
              <a:t> </a:t>
            </a:r>
            <a:r>
              <a:rPr lang="en-US" sz="2400" dirty="0">
                <a:ea typeface="Palatino Linotype" panose="02040502050505030304" pitchFamily="18" charset="0"/>
              </a:rPr>
              <a:t>show the long-standing and deep</a:t>
            </a:r>
            <a:r>
              <a:rPr lang="en-US" sz="2400" dirty="0">
                <a:effectLst/>
                <a:ea typeface="Palatino Linotype" panose="02040502050505030304" pitchFamily="18" charset="0"/>
              </a:rPr>
              <a:t> </a:t>
            </a:r>
            <a:r>
              <a:rPr lang="en-US" sz="2400" dirty="0">
                <a:ea typeface="Palatino Linotype" panose="02040502050505030304" pitchFamily="18" charset="0"/>
              </a:rPr>
              <a:t>connection they have</a:t>
            </a:r>
            <a:r>
              <a:rPr lang="en-US" sz="2400" dirty="0">
                <a:effectLst/>
                <a:ea typeface="Palatino Linotype" panose="02040502050505030304" pitchFamily="18" charset="0"/>
              </a:rPr>
              <a:t> </a:t>
            </a:r>
            <a:r>
              <a:rPr lang="en-US" sz="2400" dirty="0">
                <a:ea typeface="Palatino Linotype" panose="02040502050505030304" pitchFamily="18" charset="0"/>
              </a:rPr>
              <a:t>to the natural world.</a:t>
            </a:r>
            <a:endParaRPr lang="en-US" sz="2400" dirty="0">
              <a:effectLst/>
              <a:ea typeface="Palatino Linotype" panose="02040502050505030304" pitchFamily="18" charset="0"/>
            </a:endParaRPr>
          </a:p>
        </p:txBody>
      </p:sp>
      <p:sp>
        <p:nvSpPr>
          <p:cNvPr id="3" name="Title 2">
            <a:extLst>
              <a:ext uri="{FF2B5EF4-FFF2-40B4-BE49-F238E27FC236}">
                <a16:creationId xmlns:a16="http://schemas.microsoft.com/office/drawing/2014/main" id="{7A55E19E-0D9C-4D86-8221-25AA3577D0BE}"/>
              </a:ext>
            </a:extLst>
          </p:cNvPr>
          <p:cNvSpPr>
            <a:spLocks noGrp="1"/>
          </p:cNvSpPr>
          <p:nvPr>
            <p:ph type="ctrTitle"/>
          </p:nvPr>
        </p:nvSpPr>
        <p:spPr>
          <a:xfrm>
            <a:off x="1004046" y="495300"/>
            <a:ext cx="9861176" cy="1028700"/>
          </a:xfrm>
        </p:spPr>
        <p:txBody>
          <a:bodyPr/>
          <a:lstStyle/>
          <a:p>
            <a:r>
              <a:rPr lang="en-US" dirty="0"/>
              <a:t>Lesson Big Ideas</a:t>
            </a:r>
          </a:p>
        </p:txBody>
      </p:sp>
    </p:spTree>
    <p:extLst>
      <p:ext uri="{BB962C8B-B14F-4D97-AF65-F5344CB8AC3E}">
        <p14:creationId xmlns:p14="http://schemas.microsoft.com/office/powerpoint/2010/main" val="18507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CFCB2B7-5746-9947-93A2-8C60163FF618}"/>
              </a:ext>
            </a:extLst>
          </p:cNvPr>
          <p:cNvSpPr>
            <a:spLocks noGrp="1"/>
          </p:cNvSpPr>
          <p:nvPr>
            <p:ph type="body" sz="quarter" idx="11"/>
          </p:nvPr>
        </p:nvSpPr>
        <p:spPr>
          <a:xfrm>
            <a:off x="990600" y="1676401"/>
            <a:ext cx="7127789" cy="4057134"/>
          </a:xfrm>
        </p:spPr>
        <p:txBody>
          <a:bodyPr vert="horz" lIns="0" tIns="0" rIns="0" bIns="0" rtlCol="0" anchor="t" anchorCtr="0">
            <a:noAutofit/>
          </a:bodyPr>
          <a:lstStyle/>
          <a:p>
            <a:pPr marL="342900" lvl="1" indent="-342900" algn="l">
              <a:lnSpc>
                <a:spcPct val="100000"/>
              </a:lnSpc>
              <a:spcAft>
                <a:spcPts val="800"/>
              </a:spcAft>
              <a:buFont typeface="Arial" panose="020B0604020202020204" pitchFamily="34" charset="0"/>
              <a:buChar char="•"/>
            </a:pPr>
            <a:r>
              <a:rPr lang="en-US" dirty="0">
                <a:ea typeface="+mn-ea"/>
              </a:rPr>
              <a:t>Explain how volcanoes are formed and why volcanoes erupt</a:t>
            </a:r>
          </a:p>
          <a:p>
            <a:pPr marL="342900" lvl="1" indent="-342900" algn="l">
              <a:lnSpc>
                <a:spcPct val="100000"/>
              </a:lnSpc>
              <a:spcAft>
                <a:spcPts val="800"/>
              </a:spcAft>
              <a:buFont typeface="Arial" panose="020B0604020202020204" pitchFamily="34" charset="0"/>
              <a:buChar char="•"/>
            </a:pPr>
            <a:r>
              <a:rPr lang="en-US" dirty="0">
                <a:ea typeface="+mn-ea"/>
              </a:rPr>
              <a:t>Discuss the importance of storytelling and oral traditions for American Indians</a:t>
            </a:r>
            <a:endParaRPr lang="en-US" b="1" dirty="0">
              <a:ea typeface="+mn-ea"/>
            </a:endParaRPr>
          </a:p>
          <a:p>
            <a:pPr marL="342900" lvl="1" indent="-342900" algn="l">
              <a:lnSpc>
                <a:spcPct val="100000"/>
              </a:lnSpc>
              <a:spcAft>
                <a:spcPts val="800"/>
              </a:spcAft>
              <a:buFont typeface="Arial" panose="020B0604020202020204" pitchFamily="34" charset="0"/>
              <a:buChar char="•"/>
            </a:pPr>
            <a:r>
              <a:rPr lang="en-US" dirty="0">
                <a:ea typeface="+mn-ea"/>
              </a:rPr>
              <a:t>Use close reading strategies to understand the main ideas and details from the Cow Creek teaching, “Mountain with a Hole in the Top”</a:t>
            </a:r>
            <a:endParaRPr lang="en-US" b="1" dirty="0">
              <a:ea typeface="+mn-ea"/>
            </a:endParaRPr>
          </a:p>
          <a:p>
            <a:pPr marL="342900" lvl="1" indent="-342900" algn="l">
              <a:lnSpc>
                <a:spcPct val="100000"/>
              </a:lnSpc>
              <a:spcAft>
                <a:spcPts val="800"/>
              </a:spcAft>
              <a:buFont typeface="Arial" panose="020B0604020202020204" pitchFamily="34" charset="0"/>
              <a:buChar char="•"/>
            </a:pPr>
            <a:r>
              <a:rPr lang="en-US" dirty="0">
                <a:ea typeface="+mn-ea"/>
              </a:rPr>
              <a:t>Create a drawing of the what I think Crater Lake looked like before and after Mt. Mazama erupted</a:t>
            </a:r>
          </a:p>
        </p:txBody>
      </p:sp>
      <p:sp>
        <p:nvSpPr>
          <p:cNvPr id="23"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83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7D4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067BB2-D377-47CE-9C99-6C99124B9CE0}"/>
              </a:ext>
            </a:extLst>
          </p:cNvPr>
          <p:cNvPicPr>
            <a:picLocks noChangeAspect="1"/>
          </p:cNvPicPr>
          <p:nvPr/>
        </p:nvPicPr>
        <p:blipFill>
          <a:blip r:embed="rId2"/>
          <a:stretch>
            <a:fillRect/>
          </a:stretch>
        </p:blipFill>
        <p:spPr>
          <a:xfrm>
            <a:off x="9471137" y="2857501"/>
            <a:ext cx="1028698" cy="1142998"/>
          </a:xfrm>
          <a:prstGeom prst="rect">
            <a:avLst/>
          </a:prstGeom>
        </p:spPr>
      </p:pic>
      <p:sp>
        <p:nvSpPr>
          <p:cNvPr id="7" name="Title 2">
            <a:extLst>
              <a:ext uri="{FF2B5EF4-FFF2-40B4-BE49-F238E27FC236}">
                <a16:creationId xmlns:a16="http://schemas.microsoft.com/office/drawing/2014/main" id="{1C629BB3-39EB-1747-BF1B-93038B817524}"/>
              </a:ext>
            </a:extLst>
          </p:cNvPr>
          <p:cNvSpPr txBox="1">
            <a:spLocks/>
          </p:cNvSpPr>
          <p:nvPr/>
        </p:nvSpPr>
        <p:spPr>
          <a:xfrm>
            <a:off x="1004046" y="495300"/>
            <a:ext cx="9861176" cy="60828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i="0" kern="1200">
                <a:solidFill>
                  <a:srgbClr val="9D365E"/>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I can …</a:t>
            </a:r>
          </a:p>
        </p:txBody>
      </p:sp>
    </p:spTree>
    <p:extLst>
      <p:ext uri="{BB962C8B-B14F-4D97-AF65-F5344CB8AC3E}">
        <p14:creationId xmlns:p14="http://schemas.microsoft.com/office/powerpoint/2010/main" val="109171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 orange, cat, bird&#10;&#10;Description automatically generated">
            <a:extLst>
              <a:ext uri="{FF2B5EF4-FFF2-40B4-BE49-F238E27FC236}">
                <a16:creationId xmlns:a16="http://schemas.microsoft.com/office/drawing/2014/main" id="{C7B09CEA-0478-4E56-8938-7FB3D8719E40}"/>
              </a:ext>
            </a:extLst>
          </p:cNvPr>
          <p:cNvPicPr>
            <a:picLocks noChangeAspect="1"/>
          </p:cNvPicPr>
          <p:nvPr/>
        </p:nvPicPr>
        <p:blipFill>
          <a:blip r:embed="rId2"/>
          <a:stretch>
            <a:fillRect/>
          </a:stretch>
        </p:blipFill>
        <p:spPr>
          <a:xfrm>
            <a:off x="990600" y="1338580"/>
            <a:ext cx="10240168" cy="3925398"/>
          </a:xfrm>
          <a:prstGeom prst="rect">
            <a:avLst/>
          </a:prstGeom>
        </p:spPr>
      </p:pic>
    </p:spTree>
    <p:extLst>
      <p:ext uri="{BB962C8B-B14F-4D97-AF65-F5344CB8AC3E}">
        <p14:creationId xmlns:p14="http://schemas.microsoft.com/office/powerpoint/2010/main" val="95698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676400"/>
            <a:ext cx="11015972" cy="2608777"/>
          </a:xfrm>
        </p:spPr>
        <p:txBody>
          <a:bodyPr lIns="0" tIns="0" rIns="0" bIns="0" anchor="t" anchorCtr="0">
            <a:noAutofit/>
          </a:bodyPr>
          <a:lstStyle/>
          <a:p>
            <a:r>
              <a:rPr lang="en-US" sz="4800" i="1" dirty="0"/>
              <a:t>Activity 1: Volcanoes</a:t>
            </a:r>
            <a:br>
              <a:rPr lang="en-US" sz="4800" dirty="0"/>
            </a:br>
            <a:endParaRPr lang="en-US" sz="4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368803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F5EB0-ED14-4D34-BD73-30D20705C546}"/>
              </a:ext>
            </a:extLst>
          </p:cNvPr>
          <p:cNvSpPr>
            <a:spLocks noGrp="1"/>
          </p:cNvSpPr>
          <p:nvPr>
            <p:ph type="ctrTitle"/>
          </p:nvPr>
        </p:nvSpPr>
        <p:spPr>
          <a:xfrm>
            <a:off x="1004046" y="495300"/>
            <a:ext cx="9861176" cy="752732"/>
          </a:xfrm>
        </p:spPr>
        <p:txBody>
          <a:bodyPr vert="horz" lIns="0" tIns="0" rIns="0" bIns="0" rtlCol="0" anchor="ctr">
            <a:noAutofit/>
          </a:bodyPr>
          <a:lstStyle/>
          <a:p>
            <a:r>
              <a:rPr lang="en-US" dirty="0">
                <a:ea typeface="+mj-ea"/>
              </a:rPr>
              <a:t>What Is the Earth Made Of?</a:t>
            </a:r>
          </a:p>
        </p:txBody>
      </p:sp>
      <p:sp>
        <p:nvSpPr>
          <p:cNvPr id="4" name="Rectangle 1">
            <a:extLst>
              <a:ext uri="{FF2B5EF4-FFF2-40B4-BE49-F238E27FC236}">
                <a16:creationId xmlns:a16="http://schemas.microsoft.com/office/drawing/2014/main" id="{72B712B2-CF03-41ED-BBF5-CFBB1466308E}"/>
              </a:ext>
            </a:extLst>
          </p:cNvPr>
          <p:cNvSpPr>
            <a:spLocks noGrp="1" noChangeArrowheads="1"/>
          </p:cNvSpPr>
          <p:nvPr>
            <p:ph idx="4294967295"/>
          </p:nvPr>
        </p:nvSpPr>
        <p:spPr bwMode="auto">
          <a:xfrm>
            <a:off x="6845643" y="1684755"/>
            <a:ext cx="4355757" cy="3660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fontAlgn="base">
              <a:lnSpc>
                <a:spcPct val="100000"/>
              </a:lnSpc>
              <a:spcBef>
                <a:spcPct val="0"/>
              </a:spcBef>
              <a:spcAft>
                <a:spcPts val="800"/>
              </a:spcAft>
            </a:pPr>
            <a:r>
              <a:rPr kumimoji="0" lang="en-US" altLang="en-US" sz="2200" b="1" i="0" u="none" strike="noStrike" cap="none" normalizeH="0" baseline="0" dirty="0">
                <a:ln>
                  <a:noFill/>
                </a:ln>
                <a:effectLst/>
                <a:ea typeface="+mn-ea"/>
              </a:rPr>
              <a:t>Crust</a:t>
            </a:r>
            <a:r>
              <a:rPr lang="en-US" altLang="en-US" sz="2200" dirty="0">
                <a:ea typeface="+mn-ea"/>
              </a:rPr>
              <a:t> -</a:t>
            </a:r>
            <a:r>
              <a:rPr kumimoji="0" lang="en-US" altLang="en-US" sz="2200" b="0" i="0" u="none" strike="noStrike" cap="none" normalizeH="0" baseline="0" dirty="0">
                <a:ln>
                  <a:noFill/>
                </a:ln>
                <a:effectLst/>
                <a:ea typeface="+mn-ea"/>
              </a:rPr>
              <a:t>The crust is the outer layer of </a:t>
            </a:r>
            <a:r>
              <a:rPr lang="en-US" altLang="en-US" sz="2200" dirty="0">
                <a:ea typeface="+mn-ea"/>
              </a:rPr>
              <a:t>Earth</a:t>
            </a:r>
            <a:r>
              <a:rPr kumimoji="0" lang="en-US" altLang="en-US" sz="2200" b="0" i="0" u="none" strike="noStrike" cap="none" normalizeH="0" baseline="0" dirty="0">
                <a:ln>
                  <a:noFill/>
                </a:ln>
                <a:effectLst/>
                <a:ea typeface="+mn-ea"/>
              </a:rPr>
              <a:t>. It is the part we live on.</a:t>
            </a:r>
            <a:r>
              <a:rPr lang="en-US" altLang="en-US" sz="2200" dirty="0">
                <a:ea typeface="+mn-ea"/>
              </a:rPr>
              <a:t> </a:t>
            </a:r>
            <a:endParaRPr kumimoji="0" lang="en-US" altLang="en-US" sz="2200" b="0" i="0" u="none" strike="noStrike" cap="none" normalizeH="0" baseline="0" dirty="0">
              <a:ln>
                <a:noFill/>
              </a:ln>
              <a:effectLst/>
              <a:ea typeface="+mn-ea"/>
            </a:endParaRPr>
          </a:p>
          <a:p>
            <a:pPr fontAlgn="base">
              <a:lnSpc>
                <a:spcPct val="100000"/>
              </a:lnSpc>
              <a:spcBef>
                <a:spcPct val="0"/>
              </a:spcBef>
              <a:spcAft>
                <a:spcPts val="800"/>
              </a:spcAft>
            </a:pPr>
            <a:r>
              <a:rPr kumimoji="0" lang="en-US" altLang="en-US" sz="2200" b="1" i="0" u="none" strike="noStrike" cap="none" normalizeH="0" baseline="0" dirty="0">
                <a:ln>
                  <a:noFill/>
                </a:ln>
                <a:effectLst/>
                <a:ea typeface="+mn-ea"/>
              </a:rPr>
              <a:t>Mantle</a:t>
            </a:r>
            <a:r>
              <a:rPr lang="en-US" altLang="en-US" sz="2200" dirty="0">
                <a:ea typeface="+mn-ea"/>
              </a:rPr>
              <a:t> - </a:t>
            </a:r>
            <a:r>
              <a:rPr kumimoji="0" lang="en-US" altLang="en-US" sz="2200" b="0" i="0" u="none" strike="noStrike" cap="none" normalizeH="0" baseline="0" dirty="0">
                <a:ln>
                  <a:noFill/>
                </a:ln>
                <a:effectLst/>
                <a:ea typeface="+mn-ea"/>
              </a:rPr>
              <a:t>The second layer is called the mantle. </a:t>
            </a:r>
          </a:p>
          <a:p>
            <a:pPr fontAlgn="base">
              <a:lnSpc>
                <a:spcPct val="100000"/>
              </a:lnSpc>
              <a:spcBef>
                <a:spcPct val="0"/>
              </a:spcBef>
              <a:spcAft>
                <a:spcPts val="800"/>
              </a:spcAft>
            </a:pPr>
            <a:r>
              <a:rPr kumimoji="0" lang="en-US" altLang="en-US" sz="2200" b="1" i="0" u="none" strike="noStrike" cap="none" normalizeH="0" baseline="0" dirty="0">
                <a:ln>
                  <a:noFill/>
                </a:ln>
                <a:effectLst/>
                <a:ea typeface="+mn-ea"/>
              </a:rPr>
              <a:t>Core</a:t>
            </a:r>
            <a:r>
              <a:rPr lang="en-US" altLang="en-US" sz="2200" dirty="0">
                <a:ea typeface="+mn-ea"/>
              </a:rPr>
              <a:t> - </a:t>
            </a:r>
            <a:r>
              <a:rPr kumimoji="0" lang="en-US" altLang="en-US" sz="2200" b="0" i="0" u="none" strike="noStrike" cap="none" normalizeH="0" baseline="0" dirty="0">
                <a:ln>
                  <a:noFill/>
                </a:ln>
                <a:effectLst/>
                <a:ea typeface="+mn-ea"/>
              </a:rPr>
              <a:t>The inner layer is called the core. There is an inner core and an outer core. </a:t>
            </a:r>
          </a:p>
        </p:txBody>
      </p:sp>
      <p:pic>
        <p:nvPicPr>
          <p:cNvPr id="5" name="Picture 4">
            <a:extLst>
              <a:ext uri="{FF2B5EF4-FFF2-40B4-BE49-F238E27FC236}">
                <a16:creationId xmlns:a16="http://schemas.microsoft.com/office/drawing/2014/main" id="{C58E010D-FF6D-49C1-8779-0E4B3B545047}"/>
              </a:ext>
            </a:extLst>
          </p:cNvPr>
          <p:cNvPicPr>
            <a:picLocks noChangeAspect="1"/>
          </p:cNvPicPr>
          <p:nvPr/>
        </p:nvPicPr>
        <p:blipFill rotWithShape="1">
          <a:blip r:embed="rId2"/>
          <a:srcRect b="4291"/>
          <a:stretch/>
        </p:blipFill>
        <p:spPr>
          <a:xfrm>
            <a:off x="990600" y="1685345"/>
            <a:ext cx="5655139" cy="3319141"/>
          </a:xfrm>
          <a:prstGeom prst="rect">
            <a:avLst/>
          </a:prstGeom>
        </p:spPr>
      </p:pic>
    </p:spTree>
    <p:extLst>
      <p:ext uri="{BB962C8B-B14F-4D97-AF65-F5344CB8AC3E}">
        <p14:creationId xmlns:p14="http://schemas.microsoft.com/office/powerpoint/2010/main" val="22652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3856009B-E5C4-44A0-B548-D764286256CA}"/>
              </a:ext>
            </a:extLst>
          </p:cNvPr>
          <p:cNvPicPr>
            <a:picLocks noGrp="1" noChangeAspect="1"/>
          </p:cNvPicPr>
          <p:nvPr>
            <p:ph idx="1"/>
          </p:nvPr>
        </p:nvPicPr>
        <p:blipFill>
          <a:blip r:embed="rId2"/>
          <a:stretch>
            <a:fillRect/>
          </a:stretch>
        </p:blipFill>
        <p:spPr>
          <a:xfrm>
            <a:off x="5934634" y="1676400"/>
            <a:ext cx="5271595" cy="2928664"/>
          </a:xfrm>
        </p:spPr>
      </p:pic>
      <p:sp>
        <p:nvSpPr>
          <p:cNvPr id="3" name="Title 2">
            <a:extLst>
              <a:ext uri="{FF2B5EF4-FFF2-40B4-BE49-F238E27FC236}">
                <a16:creationId xmlns:a16="http://schemas.microsoft.com/office/drawing/2014/main" id="{A620E001-BBDE-4118-B587-71C72D84B3AB}"/>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What Is a Volcano?</a:t>
            </a:r>
          </a:p>
        </p:txBody>
      </p:sp>
      <p:sp>
        <p:nvSpPr>
          <p:cNvPr id="8" name="Content Placeholder 1">
            <a:extLst>
              <a:ext uri="{FF2B5EF4-FFF2-40B4-BE49-F238E27FC236}">
                <a16:creationId xmlns:a16="http://schemas.microsoft.com/office/drawing/2014/main" id="{A29F1F2C-66B7-4F08-8677-9DA2EC79F35B}"/>
              </a:ext>
            </a:extLst>
          </p:cNvPr>
          <p:cNvSpPr txBox="1">
            <a:spLocks/>
          </p:cNvSpPr>
          <p:nvPr/>
        </p:nvSpPr>
        <p:spPr>
          <a:xfrm>
            <a:off x="990601" y="1676401"/>
            <a:ext cx="4724400" cy="392826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A </a:t>
            </a:r>
            <a:r>
              <a:rPr lang="en-US" sz="2400" b="1" dirty="0"/>
              <a:t>volcano</a:t>
            </a:r>
            <a:r>
              <a:rPr lang="en-US" sz="2400" dirty="0"/>
              <a:t> is a mountain that opens downward to a pool of molten rock (magma) under the surface of the earth.</a:t>
            </a:r>
          </a:p>
          <a:p>
            <a:pPr>
              <a:lnSpc>
                <a:spcPct val="100000"/>
              </a:lnSpc>
            </a:pPr>
            <a:r>
              <a:rPr lang="en-US" sz="2400" dirty="0">
                <a:latin typeface="Arial"/>
                <a:cs typeface="Arial"/>
              </a:rPr>
              <a:t>Once the </a:t>
            </a:r>
            <a:r>
              <a:rPr lang="en-US" sz="2400" b="1" dirty="0">
                <a:latin typeface="Arial"/>
                <a:cs typeface="Arial"/>
              </a:rPr>
              <a:t>magma</a:t>
            </a:r>
            <a:r>
              <a:rPr lang="en-US" sz="2400" dirty="0">
                <a:latin typeface="Arial"/>
                <a:cs typeface="Arial"/>
              </a:rPr>
              <a:t> erupts through the Earth’s surface </a:t>
            </a:r>
            <a:br>
              <a:rPr lang="en-US" sz="2400" dirty="0">
                <a:latin typeface="Arial"/>
                <a:cs typeface="Arial"/>
              </a:rPr>
            </a:br>
            <a:r>
              <a:rPr lang="en-US" sz="2400" dirty="0">
                <a:latin typeface="Arial"/>
                <a:cs typeface="Arial"/>
              </a:rPr>
              <a:t>it’s called </a:t>
            </a:r>
            <a:r>
              <a:rPr lang="en-US" sz="2400" b="1" dirty="0">
                <a:latin typeface="Arial"/>
                <a:cs typeface="Arial"/>
              </a:rPr>
              <a:t>lava</a:t>
            </a:r>
            <a:r>
              <a:rPr lang="en-US" sz="2400" dirty="0">
                <a:latin typeface="Arial"/>
                <a:cs typeface="Arial"/>
              </a:rPr>
              <a:t>.</a:t>
            </a:r>
            <a:endParaRPr lang="en-US" sz="2400" dirty="0"/>
          </a:p>
        </p:txBody>
      </p:sp>
    </p:spTree>
    <p:extLst>
      <p:ext uri="{BB962C8B-B14F-4D97-AF65-F5344CB8AC3E}">
        <p14:creationId xmlns:p14="http://schemas.microsoft.com/office/powerpoint/2010/main" val="2382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91C16F-B1C6-43E2-B3E0-E22B5959EA60}"/>
              </a:ext>
            </a:extLst>
          </p:cNvPr>
          <p:cNvSpPr>
            <a:spLocks noGrp="1"/>
          </p:cNvSpPr>
          <p:nvPr>
            <p:ph type="body" sz="quarter" idx="10"/>
          </p:nvPr>
        </p:nvSpPr>
        <p:spPr>
          <a:xfrm>
            <a:off x="990601" y="1676401"/>
            <a:ext cx="4273377" cy="3661718"/>
          </a:xfrm>
        </p:spPr>
        <p:txBody>
          <a:bodyPr vert="horz" lIns="0" tIns="0" rIns="0" bIns="0" rtlCol="0">
            <a:noAutofit/>
          </a:bodyPr>
          <a:lstStyle/>
          <a:p>
            <a:pPr>
              <a:lnSpc>
                <a:spcPct val="100000"/>
              </a:lnSpc>
              <a:spcAft>
                <a:spcPts val="800"/>
              </a:spcAft>
            </a:pPr>
            <a:r>
              <a:rPr lang="en-US" sz="2400" dirty="0">
                <a:solidFill>
                  <a:schemeClr val="bg1">
                    <a:lumMod val="75000"/>
                    <a:lumOff val="25000"/>
                  </a:schemeClr>
                </a:solidFill>
                <a:ea typeface="+mn-ea"/>
              </a:rPr>
              <a:t>The Earth's crust is made up </a:t>
            </a:r>
            <a:br>
              <a:rPr lang="en-US" sz="2400" dirty="0">
                <a:solidFill>
                  <a:schemeClr val="bg1">
                    <a:lumMod val="75000"/>
                    <a:lumOff val="25000"/>
                  </a:schemeClr>
                </a:solidFill>
                <a:ea typeface="+mn-ea"/>
              </a:rPr>
            </a:br>
            <a:r>
              <a:rPr lang="en-US" sz="2400" dirty="0">
                <a:solidFill>
                  <a:schemeClr val="bg1">
                    <a:lumMod val="75000"/>
                    <a:lumOff val="25000"/>
                  </a:schemeClr>
                </a:solidFill>
                <a:ea typeface="+mn-ea"/>
              </a:rPr>
              <a:t>of huge slabs called </a:t>
            </a:r>
            <a:r>
              <a:rPr lang="en-US" sz="2400" b="1" dirty="0">
                <a:solidFill>
                  <a:schemeClr val="bg1">
                    <a:lumMod val="75000"/>
                    <a:lumOff val="25000"/>
                  </a:schemeClr>
                </a:solidFill>
                <a:ea typeface="+mn-ea"/>
              </a:rPr>
              <a:t>plates. </a:t>
            </a:r>
            <a:r>
              <a:rPr lang="en-US" sz="2400" dirty="0">
                <a:solidFill>
                  <a:schemeClr val="bg1">
                    <a:lumMod val="75000"/>
                    <a:lumOff val="25000"/>
                  </a:schemeClr>
                </a:solidFill>
                <a:ea typeface="+mn-ea"/>
              </a:rPr>
              <a:t>These plates sometimes move.</a:t>
            </a:r>
          </a:p>
          <a:p>
            <a:pPr>
              <a:lnSpc>
                <a:spcPct val="100000"/>
              </a:lnSpc>
              <a:spcAft>
                <a:spcPts val="800"/>
              </a:spcAft>
            </a:pPr>
            <a:r>
              <a:rPr lang="en-US" sz="2400" dirty="0">
                <a:solidFill>
                  <a:schemeClr val="bg1">
                    <a:lumMod val="75000"/>
                    <a:lumOff val="25000"/>
                  </a:schemeClr>
                </a:solidFill>
                <a:ea typeface="+mn-ea"/>
              </a:rPr>
              <a:t>When plates are being pushed together, some of the Earth’s crust is pushed deeper into the Earth’s mantle where it melts and rises to the surface to </a:t>
            </a:r>
            <a:br>
              <a:rPr lang="en-US" sz="2400" dirty="0">
                <a:solidFill>
                  <a:schemeClr val="bg1">
                    <a:lumMod val="75000"/>
                    <a:lumOff val="25000"/>
                  </a:schemeClr>
                </a:solidFill>
                <a:ea typeface="+mn-ea"/>
              </a:rPr>
            </a:br>
            <a:r>
              <a:rPr lang="en-US" sz="2400" dirty="0">
                <a:solidFill>
                  <a:schemeClr val="bg1">
                    <a:lumMod val="75000"/>
                    <a:lumOff val="25000"/>
                  </a:schemeClr>
                </a:solidFill>
                <a:ea typeface="+mn-ea"/>
              </a:rPr>
              <a:t>form volcanoes.</a:t>
            </a:r>
          </a:p>
        </p:txBody>
      </p:sp>
      <p:pic>
        <p:nvPicPr>
          <p:cNvPr id="5" name="Picture 4" descr="A close up of text on a black background&#10;&#10;Description automatically generated">
            <a:extLst>
              <a:ext uri="{FF2B5EF4-FFF2-40B4-BE49-F238E27FC236}">
                <a16:creationId xmlns:a16="http://schemas.microsoft.com/office/drawing/2014/main" id="{6EF47578-0E07-441A-9E24-24245391A11C}"/>
              </a:ext>
            </a:extLst>
          </p:cNvPr>
          <p:cNvPicPr>
            <a:picLocks noChangeAspect="1"/>
          </p:cNvPicPr>
          <p:nvPr/>
        </p:nvPicPr>
        <p:blipFill>
          <a:blip r:embed="rId2"/>
          <a:stretch>
            <a:fillRect/>
          </a:stretch>
        </p:blipFill>
        <p:spPr>
          <a:xfrm>
            <a:off x="5579854" y="1676400"/>
            <a:ext cx="5621546" cy="3505199"/>
          </a:xfrm>
          <a:prstGeom prst="rect">
            <a:avLst/>
          </a:prstGeom>
        </p:spPr>
      </p:pic>
      <p:sp>
        <p:nvSpPr>
          <p:cNvPr id="6" name="Title 5">
            <a:extLst>
              <a:ext uri="{FF2B5EF4-FFF2-40B4-BE49-F238E27FC236}">
                <a16:creationId xmlns:a16="http://schemas.microsoft.com/office/drawing/2014/main" id="{C09CAE22-EBAA-AE4A-A4AD-2C0F0B3DA141}"/>
              </a:ext>
            </a:extLst>
          </p:cNvPr>
          <p:cNvSpPr>
            <a:spLocks noGrp="1"/>
          </p:cNvSpPr>
          <p:nvPr>
            <p:ph type="ctrTitle"/>
          </p:nvPr>
        </p:nvSpPr>
        <p:spPr>
          <a:xfrm>
            <a:off x="1004046" y="495300"/>
            <a:ext cx="9861176" cy="652688"/>
          </a:xfrm>
        </p:spPr>
        <p:txBody>
          <a:bodyPr/>
          <a:lstStyle/>
          <a:p>
            <a:r>
              <a:rPr lang="en-US" dirty="0"/>
              <a:t>How is a volcano formed?</a:t>
            </a:r>
          </a:p>
        </p:txBody>
      </p:sp>
    </p:spTree>
    <p:extLst>
      <p:ext uri="{BB962C8B-B14F-4D97-AF65-F5344CB8AC3E}">
        <p14:creationId xmlns:p14="http://schemas.microsoft.com/office/powerpoint/2010/main" val="373386598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041AE-2D7B-40A6-9B3F-E1C1163B4F92}"/>
              </a:ext>
            </a:extLst>
          </p:cNvPr>
          <p:cNvSpPr>
            <a:spLocks noGrp="1"/>
          </p:cNvSpPr>
          <p:nvPr>
            <p:ph idx="1"/>
          </p:nvPr>
        </p:nvSpPr>
        <p:spPr>
          <a:xfrm>
            <a:off x="1004046" y="4732638"/>
            <a:ext cx="10197354" cy="1408670"/>
          </a:xfrm>
        </p:spPr>
        <p:txBody>
          <a:bodyPr vert="horz" lIns="0" tIns="0" rIns="0" bIns="0" rtlCol="0" anchor="t">
            <a:noAutofit/>
          </a:bodyPr>
          <a:lstStyle/>
          <a:p>
            <a:r>
              <a:rPr lang="en-US" sz="2000" b="1" dirty="0">
                <a:latin typeface="Arial"/>
                <a:cs typeface="Arial"/>
              </a:rPr>
              <a:t>Composite</a:t>
            </a:r>
            <a:r>
              <a:rPr lang="en-US" sz="2000" dirty="0">
                <a:latin typeface="Arial"/>
                <a:cs typeface="Arial"/>
              </a:rPr>
              <a:t> volcanoes are steep-sided and the eruptions are explosive. </a:t>
            </a:r>
            <a:endParaRPr lang="en-US" sz="2000" dirty="0"/>
          </a:p>
          <a:p>
            <a:r>
              <a:rPr lang="en-US" sz="2000" b="1" dirty="0">
                <a:latin typeface="Arial"/>
                <a:cs typeface="Arial"/>
              </a:rPr>
              <a:t>Shield</a:t>
            </a:r>
            <a:r>
              <a:rPr lang="en-US" sz="2000" dirty="0">
                <a:latin typeface="Arial"/>
                <a:cs typeface="Arial"/>
              </a:rPr>
              <a:t> volcanoes are low, with gently sloping sides. Eruptions are usually not explosive. </a:t>
            </a:r>
            <a:endParaRPr lang="en-US" sz="2000" dirty="0"/>
          </a:p>
          <a:p>
            <a:r>
              <a:rPr lang="en-US" sz="2000" b="1" dirty="0">
                <a:latin typeface="Arial"/>
                <a:cs typeface="Arial"/>
              </a:rPr>
              <a:t>Cone</a:t>
            </a:r>
            <a:r>
              <a:rPr lang="en-US" sz="2000" dirty="0">
                <a:latin typeface="Arial"/>
                <a:cs typeface="Arial"/>
              </a:rPr>
              <a:t> volcanoes have steeper sides than shield volcanos. The lava is thick and flows more slowly. </a:t>
            </a:r>
            <a:endParaRPr lang="en-US" sz="2000" dirty="0"/>
          </a:p>
        </p:txBody>
      </p:sp>
      <p:sp>
        <p:nvSpPr>
          <p:cNvPr id="3" name="Title 2">
            <a:extLst>
              <a:ext uri="{FF2B5EF4-FFF2-40B4-BE49-F238E27FC236}">
                <a16:creationId xmlns:a16="http://schemas.microsoft.com/office/drawing/2014/main" id="{4BCDCE48-5585-43C1-AEBD-98E1C551E0C5}"/>
              </a:ext>
            </a:extLst>
          </p:cNvPr>
          <p:cNvSpPr>
            <a:spLocks noGrp="1"/>
          </p:cNvSpPr>
          <p:nvPr>
            <p:ph type="ctrTitle"/>
          </p:nvPr>
        </p:nvSpPr>
        <p:spPr/>
        <p:txBody>
          <a:bodyPr/>
          <a:lstStyle/>
          <a:p>
            <a:r>
              <a:rPr lang="en-US">
                <a:latin typeface="Helvetica Neue"/>
              </a:rPr>
              <a:t>Types of Volcanoes</a:t>
            </a:r>
            <a:endParaRPr lang="en-US"/>
          </a:p>
        </p:txBody>
      </p:sp>
      <p:pic>
        <p:nvPicPr>
          <p:cNvPr id="6" name="Picture 5">
            <a:extLst>
              <a:ext uri="{FF2B5EF4-FFF2-40B4-BE49-F238E27FC236}">
                <a16:creationId xmlns:a16="http://schemas.microsoft.com/office/drawing/2014/main" id="{EBF27528-2AEC-49B0-B492-9B6B723E3388}"/>
              </a:ext>
            </a:extLst>
          </p:cNvPr>
          <p:cNvPicPr>
            <a:picLocks noChangeAspect="1"/>
          </p:cNvPicPr>
          <p:nvPr/>
        </p:nvPicPr>
        <p:blipFill>
          <a:blip r:embed="rId2"/>
          <a:stretch>
            <a:fillRect/>
          </a:stretch>
        </p:blipFill>
        <p:spPr>
          <a:xfrm>
            <a:off x="815546" y="1138604"/>
            <a:ext cx="10565027" cy="3468850"/>
          </a:xfrm>
          <a:prstGeom prst="rect">
            <a:avLst/>
          </a:prstGeom>
        </p:spPr>
      </p:pic>
    </p:spTree>
    <p:extLst>
      <p:ext uri="{BB962C8B-B14F-4D97-AF65-F5344CB8AC3E}">
        <p14:creationId xmlns:p14="http://schemas.microsoft.com/office/powerpoint/2010/main" val="36991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18609-8A84-4155-AAFB-B9ADD9AA83ED}"/>
              </a:ext>
            </a:extLst>
          </p:cNvPr>
          <p:cNvSpPr>
            <a:spLocks noGrp="1"/>
          </p:cNvSpPr>
          <p:nvPr>
            <p:ph idx="1"/>
          </p:nvPr>
        </p:nvSpPr>
        <p:spPr>
          <a:xfrm>
            <a:off x="990600" y="1676400"/>
            <a:ext cx="9874622" cy="4500563"/>
          </a:xfrm>
        </p:spPr>
        <p:txBody>
          <a:bodyPr lIns="0" tIns="0" rIns="0" bIns="0"/>
          <a:lstStyle/>
          <a:p>
            <a:r>
              <a:rPr lang="en-US" sz="2400" dirty="0"/>
              <a:t>Have you ever shaken a can of soda and then opened it up? </a:t>
            </a:r>
            <a:br>
              <a:rPr lang="en-US" sz="2400" dirty="0"/>
            </a:br>
            <a:r>
              <a:rPr lang="en-US" sz="2400" dirty="0"/>
              <a:t>What happens?</a:t>
            </a:r>
          </a:p>
          <a:p>
            <a:endParaRPr lang="en-US" sz="2400" dirty="0"/>
          </a:p>
          <a:p>
            <a:r>
              <a:rPr lang="en-US" sz="2400" dirty="0"/>
              <a:t>Similarly, when pressure builds up below a volcano, eruptions occur. </a:t>
            </a:r>
          </a:p>
          <a:p>
            <a:endParaRPr lang="en-US" sz="2400" dirty="0"/>
          </a:p>
          <a:p>
            <a:r>
              <a:rPr lang="en-US" sz="2400" dirty="0"/>
              <a:t>Gases and rock shoot up through the opening and spill over or fill the air with lava fragments.</a:t>
            </a:r>
          </a:p>
        </p:txBody>
      </p:sp>
      <p:sp>
        <p:nvSpPr>
          <p:cNvPr id="3" name="Title 2">
            <a:extLst>
              <a:ext uri="{FF2B5EF4-FFF2-40B4-BE49-F238E27FC236}">
                <a16:creationId xmlns:a16="http://schemas.microsoft.com/office/drawing/2014/main" id="{E4E54680-DCA1-460C-B432-36410FF4635C}"/>
              </a:ext>
            </a:extLst>
          </p:cNvPr>
          <p:cNvSpPr>
            <a:spLocks noGrp="1"/>
          </p:cNvSpPr>
          <p:nvPr>
            <p:ph type="ctrTitle"/>
          </p:nvPr>
        </p:nvSpPr>
        <p:spPr/>
        <p:txBody>
          <a:bodyPr/>
          <a:lstStyle/>
          <a:p>
            <a:r>
              <a:rPr lang="en-US">
                <a:latin typeface="Helvetica Neue"/>
              </a:rPr>
              <a:t>Why Do Volcanos Erupt?</a:t>
            </a:r>
          </a:p>
        </p:txBody>
      </p:sp>
    </p:spTree>
    <p:extLst>
      <p:ext uri="{BB962C8B-B14F-4D97-AF65-F5344CB8AC3E}">
        <p14:creationId xmlns:p14="http://schemas.microsoft.com/office/powerpoint/2010/main" val="1199614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1" ma:contentTypeDescription="Create a new document." ma:contentTypeScope="" ma:versionID="1f463fbfa6f3f6dccd3a03ade6313b9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a3ce77eb9ecc6289cc17efd1a50d8aca"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DD72E-4538-4C1A-88A4-B014FB238C2E}">
  <ds:schemaRefs>
    <ds:schemaRef ds:uri="http://schemas.microsoft.com/sharepoint/v3/contenttype/forms"/>
  </ds:schemaRefs>
</ds:datastoreItem>
</file>

<file path=customXml/itemProps2.xml><?xml version="1.0" encoding="utf-8"?>
<ds:datastoreItem xmlns:ds="http://schemas.openxmlformats.org/officeDocument/2006/customXml" ds:itemID="{A2735579-969C-4966-A22D-BFFF6313194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3D760B-F717-4CE5-9F0E-360E328C293C}">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727</Words>
  <Application>Microsoft Macintosh PowerPoint</Application>
  <PresentationFormat>Widescreen</PresentationFormat>
  <Paragraphs>49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Helvetica Neue</vt:lpstr>
      <vt:lpstr>Calibri</vt:lpstr>
      <vt:lpstr>Office Theme</vt:lpstr>
      <vt:lpstr>Mountain with a Hole in the Top</vt:lpstr>
      <vt:lpstr>PowerPoint Presentation</vt:lpstr>
      <vt:lpstr>PowerPoint Presentation</vt:lpstr>
      <vt:lpstr>Activity 1: Volcanoes </vt:lpstr>
      <vt:lpstr>What Is the Earth Made Of?</vt:lpstr>
      <vt:lpstr>What Is a Volcano?</vt:lpstr>
      <vt:lpstr>How is a volcano formed?</vt:lpstr>
      <vt:lpstr>Types of Volcanoes</vt:lpstr>
      <vt:lpstr>Why Do Volcanos Erupt?</vt:lpstr>
      <vt:lpstr>Volcano Diagram-Answer Key</vt:lpstr>
      <vt:lpstr>Activity 2: Cloze Reading </vt:lpstr>
      <vt:lpstr>Cloze Reading Strategy: Answer Key</vt:lpstr>
      <vt:lpstr>Mt. Mazama BEFORE and AFTER </vt:lpstr>
      <vt:lpstr>Activity 3: Oral Storytelling </vt:lpstr>
      <vt:lpstr>Oral Storytelling</vt:lpstr>
      <vt:lpstr>Text-Dependent Questions</vt:lpstr>
      <vt:lpstr>Lesson Big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with a Hole in the Top</dc:title>
  <dc:creator>Rachael Radick</dc:creator>
  <cp:lastModifiedBy>Valerie Brodnikova</cp:lastModifiedBy>
  <cp:revision>72</cp:revision>
  <dcterms:created xsi:type="dcterms:W3CDTF">2020-05-08T21:00:21Z</dcterms:created>
  <dcterms:modified xsi:type="dcterms:W3CDTF">2020-11-24T01:07:00Z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